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364" r:id="rId5"/>
    <p:sldId id="338" r:id="rId6"/>
    <p:sldId id="339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92" r:id="rId20"/>
    <p:sldId id="393" r:id="rId21"/>
    <p:sldId id="394" r:id="rId22"/>
    <p:sldId id="395" r:id="rId23"/>
    <p:sldId id="396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24" r:id="rId39"/>
    <p:sldId id="312" r:id="rId40"/>
    <p:sldId id="274" r:id="rId41"/>
    <p:sldId id="363" r:id="rId42"/>
    <p:sldId id="325" r:id="rId43"/>
    <p:sldId id="280" r:id="rId44"/>
    <p:sldId id="281" r:id="rId45"/>
    <p:sldId id="282" r:id="rId46"/>
    <p:sldId id="283" r:id="rId47"/>
    <p:sldId id="284" r:id="rId48"/>
    <p:sldId id="285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</p:sldIdLst>
  <p:sldSz cx="9144000" cy="5143500" type="screen16x9"/>
  <p:notesSz cx="6858000" cy="104775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Roboto" panose="020B0600000101010101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Malgun Gothic Semilight" panose="020B0502040204020203" pitchFamily="50" charset="-127"/>
      <p:regular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258"/>
            <p14:sldId id="364"/>
            <p14:sldId id="338"/>
            <p14:sldId id="339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92"/>
            <p14:sldId id="393"/>
            <p14:sldId id="394"/>
            <p14:sldId id="395"/>
            <p14:sldId id="396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24"/>
            <p14:sldId id="312"/>
            <p14:sldId id="274"/>
            <p14:sldId id="363"/>
            <p14:sldId id="325"/>
            <p14:sldId id="280"/>
            <p14:sldId id="281"/>
            <p14:sldId id="282"/>
            <p14:sldId id="283"/>
            <p14:sldId id="284"/>
            <p14:sldId id="285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6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8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0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2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2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0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4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10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7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expected value of (infinitesimal) change in event count over time, given event history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⇔ 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</a:t>
            </a:r>
            <a:r>
              <a:rPr lang="af-ZA" altLang="ko" sz="11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number of events per time interval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, and this changes over time!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7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67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c25b19c7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c25b19c7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618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44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2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4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24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8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0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c25b19c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c25b19c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7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54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47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53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새로운 데이터에 대한 아웃풋을 예측하기 위해서</a:t>
            </a:r>
            <a:r>
              <a:rPr lang="en-US" altLang="ko-KR"/>
              <a:t>,</a:t>
            </a:r>
            <a:r>
              <a:rPr lang="ko-KR" altLang="en-US"/>
              <a:t> 관찰한 데이터로부터 </a:t>
            </a:r>
            <a:r>
              <a:rPr lang="ko-KR" altLang="en-US" err="1"/>
              <a:t>파라미터를</a:t>
            </a:r>
            <a:r>
              <a:rPr lang="ko-KR" altLang="en-US"/>
              <a:t> </a:t>
            </a:r>
            <a:r>
              <a:rPr lang="ko-KR" altLang="en-US" err="1"/>
              <a:t>추정해야한다</a:t>
            </a:r>
            <a:r>
              <a:rPr lang="en-US" altLang="ko-KR"/>
              <a:t>.</a:t>
            </a:r>
            <a:r>
              <a:rPr lang="ko-KR" altLang="en-US"/>
              <a:t> 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0" indent="0">
              <a:buNone/>
            </a:pPr>
            <a:r>
              <a:rPr lang="ko-KR" altLang="en-US"/>
              <a:t>파라미터에 대해서 </a:t>
            </a:r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prior</a:t>
            </a:r>
            <a:r>
              <a:rPr lang="ko-KR" altLang="en-US" err="1"/>
              <a:t>를</a:t>
            </a:r>
            <a:r>
              <a:rPr lang="ko-KR" altLang="en-US"/>
              <a:t> 사용한다고 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gaussian</a:t>
            </a:r>
            <a:r>
              <a:rPr lang="ko-KR" altLang="en-US"/>
              <a:t> </a:t>
            </a:r>
            <a:r>
              <a:rPr lang="en-US" altLang="ko-KR" err="1"/>
              <a:t>likelihoood</a:t>
            </a:r>
            <a:r>
              <a:rPr lang="ko-KR" altLang="en-US" err="1"/>
              <a:t>를</a:t>
            </a:r>
            <a:r>
              <a:rPr lang="ko-KR" altLang="en-US"/>
              <a:t> 사용한다고 하면</a:t>
            </a:r>
            <a:r>
              <a:rPr lang="en-US" altLang="ko-KR"/>
              <a:t>,</a:t>
            </a:r>
            <a:r>
              <a:rPr lang="ko-KR" altLang="en-US"/>
              <a:t>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k(x,x′)k(x,x′)</a:t>
            </a:r>
            <a:r>
              <a:rPr lang="en-US" altLang="ko-KR"/>
              <a:t> 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ussian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1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 err="1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</a:t>
            </a:r>
            <a:r>
              <a:rPr lang="en-US" err="1"/>
              <a:t>x,x</a:t>
            </a:r>
            <a:r>
              <a:rPr lang="en-US"/>
              <a:t>′)k(</a:t>
            </a:r>
            <a:r>
              <a:rPr lang="en-US" err="1"/>
              <a:t>x,x</a:t>
            </a:r>
            <a:r>
              <a:rPr lang="en-US"/>
              <a:t>′)</a:t>
            </a:r>
            <a:r>
              <a:rPr lang="en-US" altLang="ko-KR"/>
              <a:t> 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</a:t>
            </a:r>
            <a:r>
              <a:rPr lang="en-US" err="1"/>
              <a:t>ussian</a:t>
            </a:r>
            <a:r>
              <a:rPr lang="en-US"/>
              <a:t>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</a:t>
            </a:r>
            <a:r>
              <a:rPr lang="en-US" err="1"/>
              <a:t>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3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molyakov/experiments_with_python/blob/master/chp02/mean_field_mrf.ipynb" TargetMode="External"/><Relationship Id="rId2" Type="http://schemas.openxmlformats.org/officeDocument/2006/relationships/hyperlink" Target="https://towardsdatascience.com/variational-inference-ising-model-6820d3d13f6a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hyperlink" Target="http://katbailey.github.io/post/gaussian-processes-for-dummi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emf"/><Relationship Id="rId10" Type="http://schemas.openxmlformats.org/officeDocument/2006/relationships/image" Target="../media/image94.png"/><Relationship Id="rId4" Type="http://schemas.openxmlformats.org/officeDocument/2006/relationships/image" Target="../media/image88.emf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NULL"/><Relationship Id="rId5" Type="http://schemas.openxmlformats.org/officeDocument/2006/relationships/image" Target="../media/image99.png"/><Relationship Id="rId10" Type="http://schemas.openxmlformats.org/officeDocument/2006/relationships/image" Target="NULL"/><Relationship Id="rId4" Type="http://schemas.openxmlformats.org/officeDocument/2006/relationships/image" Target="../media/image98.png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-Kobayashi/TiDeH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b="1" dirty="0"/>
              <a:t>7/9 Graphical Models, Gaussian Process, Hawkes Process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596900" lvl="1" indent="0">
                  <a:buNone/>
                </a:pPr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pPr lvl="0" algn="r" latinLnBrk="1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70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lvl="0"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975"/>
                  </p:ext>
                </p:extLst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917" t="-917" r="-202752" b="-147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139241" r="-10090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139241" r="-1835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236250" r="-10090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236250" r="-1835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>
                  <a:buNone/>
                </a:pPr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blipFill>
                <a:blip r:embed="rId5"/>
                <a:stretch>
                  <a:fillRect b="-2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blipFill>
                <a:blip r:embed="rId6"/>
                <a:stretch>
                  <a:fillRect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2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4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ko-KR" b="0" i="1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          (Markov property)</a:t>
                </a:r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altLang="ko" b="0" dirty="0" smtClean="0">
                    <a:solidFill>
                      <a:schemeClr val="bg2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 b="-13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dirty="0">
                    <a:solidFill>
                      <a:schemeClr val="bg2"/>
                    </a:solidFill>
                  </a:rPr>
                  <a:t> Inference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bg2"/>
                    </a:solidFill>
                  </a:rPr>
                  <a:t>Approximate intractable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using tractable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Mean field approximation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Example: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4285F4"/>
                    </a:solidFill>
                  </a:rPr>
                  <a:t>Unknown distribution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" dirty="0">
                    <a:solidFill>
                      <a:srgbClr val="FF0000"/>
                    </a:solidFill>
                  </a:rPr>
                  <a:t>Normal distribution</a:t>
                </a: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blipFill>
                <a:blip r:embed="rId2"/>
                <a:stretch>
                  <a:fillRect b="-24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99FB7ED-005B-4938-8662-5CDFC7FD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66" y="3249546"/>
            <a:ext cx="5131902" cy="141614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C4970D-B4CE-41A1-901B-B799C00C8A55}"/>
              </a:ext>
            </a:extLst>
          </p:cNvPr>
          <p:cNvCxnSpPr/>
          <p:nvPr/>
        </p:nvCxnSpPr>
        <p:spPr>
          <a:xfrm>
            <a:off x="2164424" y="1699985"/>
            <a:ext cx="2164976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9E4E7E-488C-4136-AA82-635D93825091}"/>
              </a:ext>
            </a:extLst>
          </p:cNvPr>
          <p:cNvCxnSpPr>
            <a:cxnSpLocks/>
          </p:cNvCxnSpPr>
          <p:nvPr/>
        </p:nvCxnSpPr>
        <p:spPr>
          <a:xfrm>
            <a:off x="4858318" y="1699985"/>
            <a:ext cx="2099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E3C60549-710A-46A2-9328-4664314527DB}"/>
              </a:ext>
            </a:extLst>
          </p:cNvPr>
          <p:cNvSpPr txBox="1">
            <a:spLocks/>
          </p:cNvSpPr>
          <p:nvPr/>
        </p:nvSpPr>
        <p:spPr>
          <a:xfrm>
            <a:off x="4858318" y="164428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rgbClr val="FF0000"/>
                </a:solidFill>
              </a:rPr>
              <a:t>Proposal distribution</a:t>
            </a:r>
          </a:p>
        </p:txBody>
      </p:sp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AE9941E1-7765-482D-B391-149D590E90F5}"/>
              </a:ext>
            </a:extLst>
          </p:cNvPr>
          <p:cNvSpPr txBox="1">
            <a:spLocks/>
          </p:cNvSpPr>
          <p:nvPr/>
        </p:nvSpPr>
        <p:spPr>
          <a:xfrm>
            <a:off x="2204458" y="161643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chemeClr val="tx1">
                    <a:lumMod val="75000"/>
                  </a:schemeClr>
                </a:solidFill>
              </a:rPr>
              <a:t>Target distribution</a:t>
            </a:r>
          </a:p>
        </p:txBody>
      </p:sp>
    </p:spTree>
    <p:extLst>
      <p:ext uri="{BB962C8B-B14F-4D97-AF65-F5344CB8AC3E}">
        <p14:creationId xmlns:p14="http://schemas.microsoft.com/office/powerpoint/2010/main" val="8278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dirty="0" smtClean="0"/>
                  <a:t>V</a:t>
                </a:r>
                <a:r>
                  <a:rPr lang="en-US" dirty="0" err="1" smtClean="0"/>
                  <a:t>ariational</a:t>
                </a:r>
                <a:r>
                  <a:rPr lang="en-US" dirty="0" smtClean="0"/>
                  <a:t> </a:t>
                </a:r>
                <a:r>
                  <a:rPr lang="en-US" dirty="0"/>
                  <a:t>inference for </a:t>
                </a:r>
                <a:r>
                  <a:rPr lang="en-US" dirty="0" err="1"/>
                  <a:t>Ising</a:t>
                </a:r>
                <a:r>
                  <a:rPr lang="en-US" dirty="0"/>
                  <a:t> model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4285F4"/>
                    </a:solidFill>
                  </a:rPr>
                  <a:t>Target distribution: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285F4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FF0000"/>
                    </a:solidFill>
                  </a:rPr>
                  <a:t>Proposal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Mean field approximation</a:t>
                </a:r>
                <a:endParaRPr lang="en-US" altLang="ko-KR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mean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5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4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+ </m:t>
                        </m:r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+0.5∗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10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6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i="0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+0.5∗(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+(−1)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>
                    <a:solidFill>
                      <a:schemeClr val="bg2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250" y="699286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dirty="0"/>
                  <a:t>Update </a:t>
                </a:r>
                <a:r>
                  <a:rPr lang="en-US" altLang="ko-KR" dirty="0" err="1"/>
                  <a:t>variational</a:t>
                </a:r>
                <a:r>
                  <a:rPr lang="en-US" altLang="ko-KR" dirty="0"/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/>
                  <a:t>                                                                                                             (fixed point algorithm)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/>
                  <a:t>                                                                                                              </a:t>
                </a:r>
                <a:r>
                  <a:rPr lang="en-US" altLang="ko-KR" dirty="0"/>
                  <a:t>(damped update)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50" y="699286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gradient descent with momentum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91" y="3307931"/>
            <a:ext cx="2087685" cy="155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Import library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1864837"/>
            <a:ext cx="4105275" cy="2428875"/>
          </a:xfrm>
          <a:prstGeom prst="rect">
            <a:avLst/>
          </a:prstGeom>
        </p:spPr>
      </p:pic>
      <p:sp>
        <p:nvSpPr>
          <p:cNvPr id="7" name="오른쪽 대괄호 6"/>
          <p:cNvSpPr/>
          <p:nvPr/>
        </p:nvSpPr>
        <p:spPr>
          <a:xfrm>
            <a:off x="3144983" y="2001982"/>
            <a:ext cx="152400" cy="297873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endCxn id="7" idx="2"/>
          </p:cNvCxnSpPr>
          <p:nvPr/>
        </p:nvCxnSpPr>
        <p:spPr>
          <a:xfrm rot="10800000" flipV="1">
            <a:off x="3297383" y="1614055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446419" y="846982"/>
            <a:ext cx="2169862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data (e.g. plot)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22" name="꺾인 연결선 21"/>
          <p:cNvCxnSpPr>
            <a:stCxn id="27" idx="2"/>
          </p:cNvCxnSpPr>
          <p:nvPr/>
        </p:nvCxnSpPr>
        <p:spPr>
          <a:xfrm rot="5400000">
            <a:off x="4287166" y="56236"/>
            <a:ext cx="461859" cy="4367203"/>
          </a:xfrm>
          <a:prstGeom prst="bent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426506" y="1241835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handle image data (e.g. open)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29" name="오른쪽 대괄호 28"/>
          <p:cNvSpPr/>
          <p:nvPr/>
        </p:nvSpPr>
        <p:spPr>
          <a:xfrm>
            <a:off x="4156364" y="2904138"/>
            <a:ext cx="173182" cy="373476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29" idx="2"/>
          </p:cNvCxnSpPr>
          <p:nvPr/>
        </p:nvCxnSpPr>
        <p:spPr>
          <a:xfrm flipV="1">
            <a:off x="4329546" y="3079274"/>
            <a:ext cx="1565563" cy="11602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791791" y="2695737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Mathematical library/function/class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3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2594" y="3462810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progress</a:t>
            </a:r>
          </a:p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(e.g. iteration of loop)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38" name="꺾인 연결선 37"/>
          <p:cNvCxnSpPr>
            <a:stCxn id="37" idx="1"/>
          </p:cNvCxnSpPr>
          <p:nvPr/>
        </p:nvCxnSpPr>
        <p:spPr>
          <a:xfrm rot="10800000">
            <a:off x="2334494" y="3687781"/>
            <a:ext cx="2698100" cy="158567"/>
          </a:xfrm>
          <a:prstGeom prst="bentConnector3">
            <a:avLst>
              <a:gd name="adj1" fmla="val 4075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0800000">
            <a:off x="1465193" y="4097133"/>
            <a:ext cx="2559553" cy="72580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730241" y="4553171"/>
            <a:ext cx="2837694" cy="50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For deep copy of array</a:t>
            </a:r>
            <a:endParaRPr lang="en-US" altLang="k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8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This tutorial is three-fold as follows: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Graphical Models          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Gaussian Process (GP)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Hawkes Process (HP)		- 80 min.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5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390487" y="2494951"/>
            <a:ext cx="73618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0800000" flipV="1">
            <a:off x="2133023" y="1892313"/>
            <a:ext cx="1328396" cy="602637"/>
          </a:xfrm>
          <a:prstGeom prst="bentConnector3">
            <a:avLst>
              <a:gd name="adj1" fmla="val 42178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86998" y="1644710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/>
              <a:t>Type cast from image to double array</a:t>
            </a:r>
          </a:p>
        </p:txBody>
      </p:sp>
    </p:spTree>
    <p:extLst>
      <p:ext uri="{BB962C8B-B14F-4D97-AF65-F5344CB8AC3E}">
        <p14:creationId xmlns:p14="http://schemas.microsoft.com/office/powerpoint/2010/main" val="3118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67167" y="2701636"/>
            <a:ext cx="56614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1391" y="2647179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Height x Width X RGB</a:t>
            </a:r>
            <a:r>
              <a:rPr lang="en-US" altLang="ko" sz="1600" dirty="0" smtClean="0">
                <a:solidFill>
                  <a:srgbClr val="FF0000"/>
                </a:solidFill>
              </a:rPr>
              <a:t>A</a:t>
            </a:r>
            <a:endParaRPr lang="en-US" altLang="ko" sz="1600" dirty="0">
              <a:solidFill>
                <a:srgbClr val="FF0000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390487" y="2494951"/>
            <a:ext cx="73618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0800000" flipV="1">
            <a:off x="2133023" y="1892313"/>
            <a:ext cx="1328396" cy="602637"/>
          </a:xfrm>
          <a:prstGeom prst="bentConnector3">
            <a:avLst>
              <a:gd name="adj1" fmla="val 42178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86998" y="1644710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/>
              <a:t>Type cast from image to double array</a:t>
            </a:r>
          </a:p>
        </p:txBody>
      </p:sp>
    </p:spTree>
    <p:extLst>
      <p:ext uri="{BB962C8B-B14F-4D97-AF65-F5344CB8AC3E}">
        <p14:creationId xmlns:p14="http://schemas.microsoft.com/office/powerpoint/2010/main" val="26720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67167" y="2701636"/>
            <a:ext cx="56614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1391" y="2647179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Height x Width X RGB</a:t>
            </a:r>
            <a:r>
              <a:rPr lang="en-US" altLang="ko" sz="1600" dirty="0" smtClean="0">
                <a:solidFill>
                  <a:srgbClr val="FF0000"/>
                </a:solidFill>
              </a:rPr>
              <a:t>A</a:t>
            </a:r>
            <a:endParaRPr lang="en-US" altLang="ko" sz="1600" dirty="0">
              <a:solidFill>
                <a:srgbClr val="FF0000"/>
              </a:solidFill>
            </a:endParaRPr>
          </a:p>
        </p:txBody>
      </p:sp>
      <p:sp>
        <p:nvSpPr>
          <p:cNvPr id="28" name="오른쪽 대괄호 27"/>
          <p:cNvSpPr/>
          <p:nvPr/>
        </p:nvSpPr>
        <p:spPr>
          <a:xfrm flipH="1">
            <a:off x="340850" y="2979234"/>
            <a:ext cx="91002" cy="42380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endCxn id="28" idx="2"/>
          </p:cNvCxnSpPr>
          <p:nvPr/>
        </p:nvCxnSpPr>
        <p:spPr>
          <a:xfrm rot="5400000" flipH="1" flipV="1">
            <a:off x="-34391" y="3566377"/>
            <a:ext cx="750483" cy="12700"/>
          </a:xfrm>
          <a:prstGeom prst="bentConnector4">
            <a:avLst>
              <a:gd name="adj1" fmla="val -117"/>
              <a:gd name="adj2" fmla="val -17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98671" y="3722146"/>
            <a:ext cx="3262745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Open new window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Plot image gray color map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Set title to plot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colorma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9" y="3130448"/>
            <a:ext cx="2686501" cy="20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/>
          <p:nvPr/>
        </p:nvCxnSpPr>
        <p:spPr>
          <a:xfrm>
            <a:off x="1390487" y="2494951"/>
            <a:ext cx="73618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0800000" flipV="1">
            <a:off x="2133023" y="1892313"/>
            <a:ext cx="1328396" cy="602637"/>
          </a:xfrm>
          <a:prstGeom prst="bentConnector3">
            <a:avLst>
              <a:gd name="adj1" fmla="val 42178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86998" y="1644710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/>
              <a:t>Type cast from image to double array</a:t>
            </a:r>
          </a:p>
        </p:txBody>
      </p:sp>
    </p:spTree>
    <p:extLst>
      <p:ext uri="{BB962C8B-B14F-4D97-AF65-F5344CB8AC3E}">
        <p14:creationId xmlns:p14="http://schemas.microsoft.com/office/powerpoint/2010/main" val="29863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err="1" smtClean="0"/>
              <a:t>Binarize</a:t>
            </a:r>
            <a:r>
              <a:rPr lang="en-US" altLang="ko-KR" b="0" dirty="0" smtClean="0"/>
              <a:t> pixel value of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61080"/>
            <a:ext cx="5629275" cy="1857375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0800000" flipV="1">
            <a:off x="2805546" y="2029692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155487" y="1623199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Compute mean pixel value of image</a:t>
            </a:r>
            <a:endParaRPr lang="en-US" altLang="ko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32224" y="2759493"/>
            <a:ext cx="782782" cy="580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49833" y="2404200"/>
            <a:ext cx="2524877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err="1" smtClean="0"/>
              <a:t>Binarize</a:t>
            </a:r>
            <a:r>
              <a:rPr lang="en-US" altLang="ko" dirty="0" smtClean="0"/>
              <a:t> image based on mean pixel value</a:t>
            </a:r>
            <a:endParaRPr lang="en-US" altLang="ko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085138" y="3335403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Get image size (Height and Width)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31315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Generate noisy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0" y="2103857"/>
            <a:ext cx="4000500" cy="1619250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rot="10800000" flipV="1">
            <a:off x="1666988" y="2186453"/>
            <a:ext cx="2844563" cy="315130"/>
          </a:xfrm>
          <a:prstGeom prst="bentConnector3">
            <a:avLst>
              <a:gd name="adj1" fmla="val 32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09075" y="1490937"/>
            <a:ext cx="260494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Set the noise level (standard deviation=2.0)</a:t>
            </a:r>
            <a:endParaRPr lang="en-US" altLang="k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altLang="ko" dirty="0"/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/>
          <p:cNvCxnSpPr/>
          <p:nvPr/>
        </p:nvCxnSpPr>
        <p:spPr>
          <a:xfrm>
            <a:off x="2022763" y="2819399"/>
            <a:ext cx="227214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0800000">
            <a:off x="3332018" y="2819399"/>
            <a:ext cx="1828800" cy="751310"/>
          </a:xfrm>
          <a:prstGeom prst="bentConnector3">
            <a:avLst>
              <a:gd name="adj1" fmla="val 1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32452" y="2696679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Add noise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" dirty="0" smtClean="0"/>
                  <a:t>) to </a:t>
                </a:r>
                <a:r>
                  <a:rPr lang="en-US" altLang="ko" dirty="0" err="1" smtClean="0"/>
                  <a:t>binarized</a:t>
                </a:r>
                <a:r>
                  <a:rPr lang="en-US" altLang="ko" dirty="0" smtClean="0"/>
                  <a:t> image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blipFill>
                <a:blip r:embed="rId4"/>
                <a:stretch>
                  <a:fillRect r="-5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대괄호 30"/>
          <p:cNvSpPr/>
          <p:nvPr/>
        </p:nvSpPr>
        <p:spPr>
          <a:xfrm>
            <a:off x="4423545" y="2601748"/>
            <a:ext cx="83128" cy="21764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03" y="3463399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2043550" y="2286007"/>
            <a:ext cx="3192871" cy="1177392"/>
          </a:xfrm>
          <a:prstGeom prst="bentConnector3">
            <a:avLst>
              <a:gd name="adj1" fmla="val -89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1732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7843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32" y="3595807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1343893" y="2479964"/>
            <a:ext cx="3622812" cy="1070240"/>
          </a:xfrm>
          <a:prstGeom prst="bentConnector3">
            <a:avLst>
              <a:gd name="adj1" fmla="val 60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168804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10023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68805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291023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3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5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5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ko" dirty="0">
                <a:solidFill>
                  <a:schemeClr val="bg2"/>
                </a:solidFill>
              </a:rPr>
              <a:t>Python </a:t>
            </a:r>
            <a:r>
              <a:rPr lang="ko" dirty="0" smtClean="0">
                <a:solidFill>
                  <a:schemeClr val="bg2"/>
                </a:solidFill>
              </a:rPr>
              <a:t>3.</a:t>
            </a:r>
            <a:r>
              <a:rPr lang="en-US" altLang="ko" dirty="0">
                <a:solidFill>
                  <a:schemeClr val="bg2"/>
                </a:solidFill>
              </a:rPr>
              <a:t>6</a:t>
            </a:r>
            <a:endParaRPr lang="en-US" altLang="ko" dirty="0">
              <a:solidFill>
                <a:srgbClr val="737373"/>
              </a:solidFill>
            </a:endParaRPr>
          </a:p>
          <a:p>
            <a:pPr lvl="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virtualenv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 smtClean="0">
                <a:solidFill>
                  <a:schemeClr val="bg2"/>
                </a:solidFill>
              </a:rPr>
              <a:t>G</a:t>
            </a:r>
            <a:r>
              <a:rPr lang="en-US" altLang="ko" dirty="0" smtClean="0">
                <a:solidFill>
                  <a:schemeClr val="bg2"/>
                </a:solidFill>
              </a:rPr>
              <a:t>p</a:t>
            </a:r>
            <a:r>
              <a:rPr lang="ko" dirty="0" smtClean="0">
                <a:solidFill>
                  <a:schemeClr val="bg2"/>
                </a:solidFill>
              </a:rPr>
              <a:t>y</a:t>
            </a:r>
            <a:endParaRPr lang="en-US" altLang="ko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Matplotlib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Scipy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Image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Tqdm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Ipykernel</a:t>
            </a:r>
            <a:endParaRPr dirty="0">
              <a:solidFill>
                <a:schemeClr val="bg2"/>
              </a:solidFill>
            </a:endParaRPr>
          </a:p>
          <a:p>
            <a:pPr lvl="0">
              <a:buAutoNum type="arabicPeriod"/>
            </a:pPr>
            <a:r>
              <a:rPr lang="en-US" altLang="ko" dirty="0">
                <a:solidFill>
                  <a:schemeClr val="bg2"/>
                </a:solidFill>
              </a:rPr>
              <a:t>Tick </a:t>
            </a:r>
            <a:br>
              <a:rPr lang="en-US" altLang="ko" dirty="0">
                <a:solidFill>
                  <a:schemeClr val="bg2"/>
                </a:solidFill>
              </a:rPr>
            </a:br>
            <a:r>
              <a:rPr lang="en-US" altLang="ko" sz="1400" dirty="0">
                <a:solidFill>
                  <a:schemeClr val="bg2"/>
                </a:solidFill>
              </a:rPr>
              <a:t>Module for statistical learning, with a particular emphasis on time-dependent modelling</a:t>
            </a:r>
            <a:endParaRPr lang="en-US" sz="1400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2461113" y="4010436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2608404" y="4324822"/>
            <a:ext cx="841379" cy="557441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4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912" y="4237523"/>
            <a:ext cx="3341110" cy="916470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599221" y="2937167"/>
            <a:ext cx="727763" cy="665015"/>
          </a:xfrm>
          <a:prstGeom prst="bentConnector3">
            <a:avLst>
              <a:gd name="adj1" fmla="val 15089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2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9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673925" y="1533143"/>
            <a:ext cx="2546424" cy="7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Visualize loop progress</a:t>
            </a:r>
          </a:p>
          <a:p>
            <a:r>
              <a:rPr lang="en-US" altLang="ko" dirty="0" smtClean="0"/>
              <a:t>(e.g. time per loop) </a:t>
            </a:r>
            <a:endParaRPr lang="en-US" altLang="ko" dirty="0"/>
          </a:p>
        </p:txBody>
      </p:sp>
      <p:cxnSp>
        <p:nvCxnSpPr>
          <p:cNvPr id="20" name="꺾인 연결선 19"/>
          <p:cNvCxnSpPr/>
          <p:nvPr/>
        </p:nvCxnSpPr>
        <p:spPr>
          <a:xfrm rot="10800000" flipV="1">
            <a:off x="2313711" y="1918855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10884" y="2509643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742160" y="2285360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Deep copy for array</a:t>
            </a:r>
            <a:endParaRPr lang="en-US" altLang="ko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787" y="1728592"/>
            <a:ext cx="19335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714805" y="3376192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pixel position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101961" r="-300000" b="-2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103030" t="-206000" r="-406061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206000" r="-300000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304545" t="-206000" r="-204545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300000" r="-300000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왼쪽 중괄호 5"/>
          <p:cNvSpPr/>
          <p:nvPr/>
        </p:nvSpPr>
        <p:spPr>
          <a:xfrm>
            <a:off x="5637009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99608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96180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16605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170233" y="1489364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78942" y="1497999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959942" y="1517011"/>
            <a:ext cx="0" cy="6096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170233" y="1517012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551233" y="1510969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839496" y="3522421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939776" y="3152989"/>
            <a:ext cx="2987497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Check whether current position is boundary</a:t>
            </a:r>
            <a:endParaRPr lang="en-US" altLang="ko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15890"/>
              </p:ext>
            </p:extLst>
          </p:nvPr>
        </p:nvGraphicFramePr>
        <p:xfrm>
          <a:off x="5928012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6" name="왼쪽 중괄호 5"/>
          <p:cNvSpPr/>
          <p:nvPr/>
        </p:nvSpPr>
        <p:spPr>
          <a:xfrm>
            <a:off x="5605187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67786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64358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484783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3615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534696" y="3713345"/>
            <a:ext cx="1979413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Delete meaningless element of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blipFill>
                <a:blip r:embed="rId4"/>
                <a:stretch>
                  <a:fillRect b="-69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54070"/>
              </p:ext>
            </p:extLst>
          </p:nvPr>
        </p:nvGraphicFramePr>
        <p:xfrm>
          <a:off x="5973491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20" name="왼쪽 중괄호 19"/>
          <p:cNvSpPr/>
          <p:nvPr/>
        </p:nvSpPr>
        <p:spPr>
          <a:xfrm>
            <a:off x="5650666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413265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4" name="왼쪽 중괄호 23"/>
          <p:cNvSpPr/>
          <p:nvPr/>
        </p:nvSpPr>
        <p:spPr>
          <a:xfrm rot="5400000">
            <a:off x="7109837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30262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7257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blipFill>
                <a:blip r:embed="rId4"/>
                <a:stretch>
                  <a:fillRect b="-38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55252" y="3580036"/>
            <a:ext cx="706118" cy="368252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89233" y="789876"/>
            <a:ext cx="3395464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blipFill>
                <a:blip r:embed="rId4"/>
                <a:stretch>
                  <a:fillRect r="-2727" b="-67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47543" y="3546635"/>
            <a:ext cx="982099" cy="40845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317004" y="789876"/>
            <a:ext cx="3086785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45127" y="4143755"/>
            <a:ext cx="7550728" cy="35897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46982" b="6226"/>
          <a:stretch/>
        </p:blipFill>
        <p:spPr>
          <a:xfrm>
            <a:off x="3425827" y="4537937"/>
            <a:ext cx="4970028" cy="616419"/>
          </a:xfrm>
          <a:prstGeom prst="rect">
            <a:avLst/>
          </a:prstGeom>
        </p:spPr>
      </p:pic>
      <p:cxnSp>
        <p:nvCxnSpPr>
          <p:cNvPr id="21" name="꺾인 연결선 20"/>
          <p:cNvCxnSpPr/>
          <p:nvPr/>
        </p:nvCxnSpPr>
        <p:spPr>
          <a:xfrm rot="10800000">
            <a:off x="2909455" y="4502728"/>
            <a:ext cx="637532" cy="238879"/>
          </a:xfrm>
          <a:prstGeom prst="bentConnector3">
            <a:avLst>
              <a:gd name="adj1" fmla="val 9973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61BD-C3AE-4FDF-A75E-FEA3823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AC8B2-1489-4F89-A476-114D976A28D5}"/>
              </a:ext>
            </a:extLst>
          </p:cNvPr>
          <p:cNvSpPr/>
          <p:nvPr/>
        </p:nvSpPr>
        <p:spPr>
          <a:xfrm>
            <a:off x="98250" y="884752"/>
            <a:ext cx="83397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en-US" altLang="ko-KR" dirty="0"/>
              <a:t>K. Murphy, “Machine Learning: A Probabilistic Perspective”, The MIT Press, 2012</a:t>
            </a:r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towardsdatascience.com/variational-inference-ising-model-6820d3d13f6a</a:t>
            </a:r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altLang="ko-KR" dirty="0">
                <a:hlinkClick r:id="rId3"/>
              </a:rPr>
              <a:t>https://github.com/vsmolyakov/experiments_with_python/blob/master/chp02/mean_field_mrf.ipynb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0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74DF2-34C5-4030-AD07-0765BE372D31}"/>
              </a:ext>
            </a:extLst>
          </p:cNvPr>
          <p:cNvSpPr txBox="1"/>
          <p:nvPr/>
        </p:nvSpPr>
        <p:spPr>
          <a:xfrm>
            <a:off x="-2157" y="941358"/>
            <a:ext cx="4845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</a:rPr>
              <a:t>Recall that in the simple linear regression setting.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B6046-54DD-453F-A2DD-51D195D8F5FE}"/>
              </a:ext>
            </a:extLst>
          </p:cNvPr>
          <p:cNvSpPr txBox="1"/>
          <p:nvPr/>
        </p:nvSpPr>
        <p:spPr>
          <a:xfrm>
            <a:off x="-2157" y="1307980"/>
            <a:ext cx="40910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In linear regression, we assume the outputs are a linear function of the inputs with additional noise: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233C4D2F-5DFC-48E4-BB9F-BFE38789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9" y="1828440"/>
            <a:ext cx="1814243" cy="742591"/>
          </a:xfrm>
          <a:prstGeom prst="rect">
            <a:avLst/>
          </a:prstGeom>
        </p:spPr>
      </p:pic>
      <p:pic>
        <p:nvPicPr>
          <p:cNvPr id="9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DDA8FE2-3356-4C95-8672-2640FCAD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45" y="1792946"/>
            <a:ext cx="1240767" cy="252862"/>
          </a:xfrm>
          <a:prstGeom prst="rect">
            <a:avLst/>
          </a:prstGeom>
        </p:spPr>
      </p:pic>
      <p:pic>
        <p:nvPicPr>
          <p:cNvPr id="11" name="Picture 11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CACC0AC-949D-47F0-8D1B-3A1A576F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" y="2880335"/>
            <a:ext cx="3293133" cy="154028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7D71A4-FF2A-4053-BDB2-FA559D11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402" y="957333"/>
            <a:ext cx="1622759" cy="964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50830-3419-4131-8CF5-19B1009D89A2}"/>
              </a:ext>
            </a:extLst>
          </p:cNvPr>
          <p:cNvSpPr txBox="1"/>
          <p:nvPr/>
        </p:nvSpPr>
        <p:spPr>
          <a:xfrm>
            <a:off x="6425940" y="960653"/>
            <a:ext cx="28445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To predict the output for x* </a:t>
            </a:r>
            <a:r>
              <a:rPr lang="en-US">
                <a:latin typeface="Roboto" panose="020B0600000101010101" charset="0"/>
                <a:ea typeface="Roboto" panose="020B0600000101010101" charset="0"/>
              </a:rPr>
              <a:t>, we need to estimate the weights from the previous observations.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C0ABD-0E45-4705-8E29-758C7114E5BB}"/>
              </a:ext>
            </a:extLst>
          </p:cNvPr>
          <p:cNvSpPr txBox="1"/>
          <p:nvPr/>
        </p:nvSpPr>
        <p:spPr>
          <a:xfrm>
            <a:off x="4553243" y="2202686"/>
            <a:ext cx="4494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 If we use a Gaussian prior over the weights </a:t>
            </a:r>
            <a:r>
              <a:rPr lang="en-US" altLang="ko-KR" i="1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p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(w) = </a:t>
            </a:r>
            <a:r>
              <a:rPr lang="ko-KR" altLang="en-US" i="1">
                <a:solidFill>
                  <a:srgbClr val="191919"/>
                </a:solidFill>
                <a:latin typeface="Roboto" panose="020B0600000101010101" charset="0"/>
              </a:rPr>
              <a:t>𝒩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(0, Σ) and the Gaussian likelihood,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7C055DB-CD36-440F-9923-361F2A0E8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810" y="2726167"/>
            <a:ext cx="2743200" cy="317715"/>
          </a:xfrm>
          <a:prstGeom prst="rect">
            <a:avLst/>
          </a:prstGeom>
        </p:spPr>
      </p:pic>
      <p:pic>
        <p:nvPicPr>
          <p:cNvPr id="20" name="Picture 2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3123DBC-8ABB-4E57-968B-AF346D893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803" y="3090704"/>
            <a:ext cx="3299660" cy="891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3B7C57-97BD-4F07-9181-4B44C65A632C}"/>
              </a:ext>
            </a:extLst>
          </p:cNvPr>
          <p:cNvSpPr txBox="1"/>
          <p:nvPr/>
        </p:nvSpPr>
        <p:spPr>
          <a:xfrm>
            <a:off x="1194759" y="5664320"/>
            <a:ext cx="5395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CEAC2C08-0000-4A32-B339-29A120A6E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099" y="4058842"/>
            <a:ext cx="5228117" cy="84186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848738-605D-4CA1-BA28-7CE2D4AB1005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2" descr="텍스트, 벽, 지도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F9E0366-F533-4EF0-994B-22627F03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9" y="1162238"/>
            <a:ext cx="2743200" cy="227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9F3AC-6C41-4F70-879E-75985C4E7B8A}"/>
              </a:ext>
            </a:extLst>
          </p:cNvPr>
          <p:cNvSpPr txBox="1"/>
          <p:nvPr/>
        </p:nvSpPr>
        <p:spPr>
          <a:xfrm>
            <a:off x="4440447" y="898225"/>
            <a:ext cx="37136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But what if we don’t want to specify upfront how many parameters are involved?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ABD2-4D73-4BD1-85A2-A655096962B0}"/>
              </a:ext>
            </a:extLst>
          </p:cNvPr>
          <p:cNvSpPr txBox="1"/>
          <p:nvPr/>
        </p:nvSpPr>
        <p:spPr>
          <a:xfrm>
            <a:off x="4440447" y="1599122"/>
            <a:ext cx="37028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We’d like to consider every possible function that matches our data, with however many parameters are involved.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8160E-D009-483A-8279-8368360C908E}"/>
              </a:ext>
            </a:extLst>
          </p:cNvPr>
          <p:cNvSpPr txBox="1"/>
          <p:nvPr/>
        </p:nvSpPr>
        <p:spPr>
          <a:xfrm>
            <a:off x="4440447" y="2569593"/>
            <a:ext cx="36058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That’s what non-parametric means: it’s not that there aren’t parameters, it’s that there are infinitely many parameters.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8ED94-5EC7-4661-9719-23446E3F562B}"/>
              </a:ext>
            </a:extLst>
          </p:cNvPr>
          <p:cNvSpPr txBox="1"/>
          <p:nvPr/>
        </p:nvSpPr>
        <p:spPr>
          <a:xfrm>
            <a:off x="5076646" y="4758546"/>
            <a:ext cx="56006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hlinkClick r:id="rId4"/>
              </a:rPr>
              <a:t>http://katbailey.github.io/post/gaussian-processes-for-dummies/</a:t>
            </a:r>
            <a:endParaRPr lang="en-US" altLang="ko-KR" sz="11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05ADA97-B2A9-450B-8D1A-23F51DBF6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84" y="4311141"/>
            <a:ext cx="2453675" cy="381539"/>
          </a:xfrm>
          <a:prstGeom prst="rect">
            <a:avLst/>
          </a:prstGeom>
        </p:spPr>
      </p:pic>
      <p:pic>
        <p:nvPicPr>
          <p:cNvPr id="1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A9B6833-DB7F-48CA-9C64-A006ECC6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3" y="3456676"/>
            <a:ext cx="1814243" cy="742591"/>
          </a:xfrm>
          <a:prstGeom prst="rect">
            <a:avLst/>
          </a:prstGeom>
        </p:spPr>
      </p:pic>
      <p:pic>
        <p:nvPicPr>
          <p:cNvPr id="18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9B8A8A1F-0B5E-4782-B2F8-9345ABDE0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709" y="3421182"/>
            <a:ext cx="1240767" cy="252862"/>
          </a:xfrm>
          <a:prstGeom prst="rect">
            <a:avLst/>
          </a:prstGeom>
        </p:spPr>
      </p:pic>
      <p:pic>
        <p:nvPicPr>
          <p:cNvPr id="21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65E98AA-409F-4B3A-BA75-17C81AB8D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22" y="3370412"/>
            <a:ext cx="1814243" cy="742591"/>
          </a:xfrm>
          <a:prstGeom prst="rect">
            <a:avLst/>
          </a:prstGeom>
        </p:spPr>
      </p:pic>
      <p:pic>
        <p:nvPicPr>
          <p:cNvPr id="22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F7E7C77-D8E6-48F9-8377-043F68C9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58" y="3334918"/>
            <a:ext cx="1240767" cy="2528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A06FDC-6439-4C48-A647-36615F23E903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Download the source code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1393318"/>
            <a:ext cx="7920000" cy="351523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clone https: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github.com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cogito288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kaist.git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53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BE640-28CB-4C39-93B8-975A810073B0}"/>
              </a:ext>
            </a:extLst>
          </p:cNvPr>
          <p:cNvSpPr txBox="1"/>
          <p:nvPr/>
        </p:nvSpPr>
        <p:spPr>
          <a:xfrm>
            <a:off x="278202" y="2213754"/>
            <a:ext cx="604280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2. Gaussian distribution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변수는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벡터이지만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,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Gaussian process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 f(x)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가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 err="1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뽑혀져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나오며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이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제각각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각자의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평균과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분산을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갖습니다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67A26-D6A3-4D39-BCB8-6ABBC25B86A2}"/>
              </a:ext>
            </a:extLst>
          </p:cNvPr>
          <p:cNvSpPr txBox="1"/>
          <p:nvPr/>
        </p:nvSpPr>
        <p:spPr>
          <a:xfrm>
            <a:off x="278202" y="909008"/>
            <a:ext cx="750929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  <a:ea typeface="+mn-ea"/>
              </a:rPr>
              <a:t>1. Bayesian Inference + Gaussian Process</a:t>
            </a:r>
          </a:p>
          <a:p>
            <a:endParaRPr lang="ko-KR" altLang="en-US">
              <a:latin typeface="Roboto" panose="020B0600000101010101" charset="0"/>
              <a:ea typeface="+mn-ea"/>
            </a:endParaRPr>
          </a:p>
          <a:p>
            <a:r>
              <a:rPr lang="ko-KR" altLang="en-US">
                <a:latin typeface="Roboto" panose="020B0600000101010101" charset="0"/>
                <a:ea typeface="+mn-ea"/>
              </a:rPr>
              <a:t>Bayesian inference를 통해 불확실성을 알 수 있다.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+ Gaussian Process는 함수 자체에 대한 Prior를 정의한다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= 함수 자체에 대한 불확실성을 볼 수 있다.</a:t>
            </a:r>
          </a:p>
        </p:txBody>
      </p:sp>
    </p:spTree>
    <p:extLst>
      <p:ext uri="{BB962C8B-B14F-4D97-AF65-F5344CB8AC3E}">
        <p14:creationId xmlns:p14="http://schemas.microsoft.com/office/powerpoint/2010/main" val="10154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88B1176-78C7-4C36-908E-CAD9105EA0D0}"/>
              </a:ext>
            </a:extLst>
          </p:cNvPr>
          <p:cNvSpPr txBox="1"/>
          <p:nvPr/>
        </p:nvSpPr>
        <p:spPr>
          <a:xfrm>
            <a:off x="278202" y="2817604"/>
            <a:ext cx="8490548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3. </a:t>
            </a:r>
            <a:r>
              <a:rPr lang="en-US" dirty="0" err="1">
                <a:latin typeface="+mj-ea"/>
                <a:ea typeface="+mj-ea"/>
              </a:rPr>
              <a:t>Regression에서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Training data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간의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linear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높으면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, training output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역시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높은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correlation을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갖는다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Kernel을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통해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이를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고려한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gaussian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process를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만들</a:t>
            </a:r>
            <a:r>
              <a:rPr lang="en-US" dirty="0">
                <a:latin typeface="+mj-ea"/>
                <a:ea typeface="+mj-ea"/>
              </a:rPr>
              <a:t> 수 </a:t>
            </a:r>
            <a:r>
              <a:rPr lang="en-US" dirty="0" err="1">
                <a:latin typeface="+mj-ea"/>
                <a:ea typeface="+mj-ea"/>
              </a:rPr>
              <a:t>있다</a:t>
            </a:r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4. Covariance function(kernel) </a:t>
            </a:r>
            <a:r>
              <a:rPr lang="ko-KR" altLang="en-US" dirty="0">
                <a:latin typeface="+mj-ea"/>
                <a:ea typeface="+mj-ea"/>
              </a:rPr>
              <a:t>은 아래의 식과 같이 </a:t>
            </a:r>
            <a:r>
              <a:rPr lang="ko-KR" altLang="en-US" dirty="0" err="1">
                <a:latin typeface="+mj-ea"/>
                <a:ea typeface="+mj-ea"/>
              </a:rPr>
              <a:t>similarity</a:t>
            </a:r>
            <a:r>
              <a:rPr lang="ko-KR" altLang="en-US" dirty="0">
                <a:latin typeface="+mj-ea"/>
                <a:ea typeface="+mj-ea"/>
              </a:rPr>
              <a:t> 라고도</a:t>
            </a:r>
            <a:endParaRPr 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있는</a:t>
            </a:r>
            <a:r>
              <a:rPr lang="en-US" dirty="0">
                <a:latin typeface="+mj-ea"/>
                <a:ea typeface="+mj-ea"/>
              </a:rPr>
              <a:t> output 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뽑아낸다</a:t>
            </a:r>
            <a:r>
              <a:rPr lang="en-US" dirty="0">
                <a:latin typeface="+mj-ea"/>
                <a:ea typeface="+mj-ea"/>
              </a:rPr>
              <a:t>. 즉, </a:t>
            </a:r>
            <a:r>
              <a:rPr lang="ko-KR" altLang="en-US" dirty="0">
                <a:latin typeface="+mj-ea"/>
                <a:ea typeface="+mj-ea"/>
              </a:rPr>
              <a:t>두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점이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가까우면</a:t>
            </a:r>
            <a:r>
              <a:rPr lang="en-US" altLang="ko-KR" dirty="0">
                <a:latin typeface="+mj-ea"/>
                <a:ea typeface="+mj-ea"/>
              </a:rPr>
              <a:t> covariance function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높고</a:t>
            </a:r>
            <a:r>
              <a:rPr lang="en-US" altLang="ko-KR" dirty="0">
                <a:latin typeface="+mj-ea"/>
                <a:ea typeface="+mj-ea"/>
              </a:rPr>
              <a:t>, 두 </a:t>
            </a:r>
            <a:r>
              <a:rPr lang="en-US" altLang="ko-KR" dirty="0" err="1">
                <a:latin typeface="+mj-ea"/>
                <a:ea typeface="+mj-ea"/>
              </a:rPr>
              <a:t>점이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멀면</a:t>
            </a:r>
            <a:r>
              <a:rPr lang="en-US" altLang="ko-KR" dirty="0">
                <a:latin typeface="+mj-ea"/>
                <a:ea typeface="+mj-ea"/>
              </a:rPr>
              <a:t> covariance </a:t>
            </a:r>
            <a:r>
              <a:rPr lang="en-US" altLang="ko-KR" dirty="0" err="1">
                <a:latin typeface="+mj-ea"/>
                <a:ea typeface="+mj-ea"/>
              </a:rPr>
              <a:t>function의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낮다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494E52"/>
                </a:solidFill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Picture 8" descr="개체, 손목시계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18C90382-5915-4B9E-B381-3FB97B62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0" y="1487788"/>
            <a:ext cx="1974191" cy="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1902E9-B704-44C1-8F40-ACF29FF2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1080921"/>
            <a:ext cx="5320341" cy="114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3886F-3B29-4644-A6C3-2AAD62C61443}"/>
              </a:ext>
            </a:extLst>
          </p:cNvPr>
          <p:cNvSpPr txBox="1"/>
          <p:nvPr/>
        </p:nvSpPr>
        <p:spPr>
          <a:xfrm>
            <a:off x="386032" y="2353934"/>
            <a:ext cx="78867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1.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의 종류, </a:t>
            </a:r>
            <a:r>
              <a:rPr lang="ko-KR" altLang="en-US" dirty="0" err="1">
                <a:latin typeface="+mj-ea"/>
                <a:ea typeface="+mj-ea"/>
              </a:rPr>
              <a:t>hyper-parameter</a:t>
            </a:r>
            <a:r>
              <a:rPr lang="ko-KR" altLang="en-US" dirty="0">
                <a:latin typeface="+mj-ea"/>
                <a:ea typeface="+mj-ea"/>
              </a:rPr>
              <a:t> 의 영향 </a:t>
            </a:r>
            <a:r>
              <a:rPr lang="ko-KR" altLang="en-US" dirty="0" err="1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2. </a:t>
            </a:r>
            <a:r>
              <a:rPr lang="ko-KR" altLang="en-US" dirty="0" err="1">
                <a:latin typeface="+mj-ea"/>
                <a:ea typeface="+mj-ea"/>
              </a:rPr>
              <a:t>mean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과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을 정하여 </a:t>
            </a:r>
            <a:r>
              <a:rPr lang="ko-KR" altLang="en-US" dirty="0" err="1">
                <a:latin typeface="+mj-ea"/>
                <a:ea typeface="+mj-ea"/>
              </a:rPr>
              <a:t>GP로</a:t>
            </a:r>
            <a:r>
              <a:rPr lang="ko-KR" altLang="en-US" dirty="0">
                <a:latin typeface="+mj-ea"/>
                <a:ea typeface="+mj-ea"/>
              </a:rPr>
              <a:t> 정의된 </a:t>
            </a:r>
            <a:r>
              <a:rPr lang="ko-KR" altLang="en-US" dirty="0" err="1">
                <a:latin typeface="+mj-ea"/>
                <a:ea typeface="+mj-ea"/>
              </a:rPr>
              <a:t>Prior를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3. 관찰된 데이터를 통해 </a:t>
            </a:r>
            <a:r>
              <a:rPr lang="ko-KR" altLang="en-US" dirty="0" err="1">
                <a:latin typeface="+mj-ea"/>
                <a:ea typeface="+mj-ea"/>
              </a:rPr>
              <a:t>Posterior를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4. 관찰된 데이터에 최적화된 </a:t>
            </a:r>
            <a:r>
              <a:rPr lang="ko-KR" altLang="en-US" dirty="0" err="1">
                <a:latin typeface="+mj-ea"/>
                <a:ea typeface="+mj-ea"/>
              </a:rPr>
              <a:t>kernel의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hyper-parameter로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optimization</a:t>
            </a:r>
            <a:r>
              <a:rPr lang="ko-KR" altLang="en-US" dirty="0">
                <a:latin typeface="+mj-ea"/>
                <a:ea typeface="+mj-ea"/>
              </a:rPr>
              <a:t> 합니다.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5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intuition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Kernel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종류에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Kernel에서의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length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435543-0C51-4CDE-92EF-77875883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2273056"/>
            <a:ext cx="1966823" cy="2624598"/>
          </a:xfrm>
          <a:prstGeom prst="rect">
            <a:avLst/>
          </a:prstGeom>
        </p:spPr>
      </p:pic>
      <p:pic>
        <p:nvPicPr>
          <p:cNvPr id="4" name="Picture 4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7CE5A915-D3E1-4019-AB72-FDBC5284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59" y="2275707"/>
            <a:ext cx="1945257" cy="2619294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18366F8-6550-4192-B489-A7B6ADF3C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893" y="2268593"/>
            <a:ext cx="1945257" cy="2611956"/>
          </a:xfrm>
          <a:prstGeom prst="rect">
            <a:avLst/>
          </a:prstGeom>
        </p:spPr>
      </p:pic>
      <p:pic>
        <p:nvPicPr>
          <p:cNvPr id="8" name="Picture 8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496EC300-122C-4050-AD4D-DE117BB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968" y="2271736"/>
            <a:ext cx="1923691" cy="2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intuition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Sample paths from a GP.</a:t>
            </a: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3DC2C-73E5-4446-8420-0E9AAD5A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8" y="1605135"/>
            <a:ext cx="2605483" cy="1755566"/>
          </a:xfrm>
          <a:prstGeom prst="rect">
            <a:avLst/>
          </a:prstGeom>
        </p:spPr>
      </p:pic>
      <p:pic>
        <p:nvPicPr>
          <p:cNvPr id="7" name="Picture 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6EA3F2E-AD08-4368-A864-D39148F4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86" y="2659730"/>
            <a:ext cx="785544" cy="73971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83465D-2112-40E8-9E78-BABF238C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94" y="1605136"/>
            <a:ext cx="2605483" cy="175556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87AF65-6AC6-44A5-BAE1-5C1D772C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0" y="2659730"/>
            <a:ext cx="774761" cy="73971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E65F85E-3392-4527-90A3-2377961E4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1" y="3382304"/>
            <a:ext cx="2605484" cy="1714313"/>
          </a:xfrm>
          <a:prstGeom prst="rect">
            <a:avLst/>
          </a:prstGeom>
        </p:spPr>
      </p:pic>
      <p:pic>
        <p:nvPicPr>
          <p:cNvPr id="16" name="Picture 16" descr="실내, 창문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1CEBDA43-C6ED-4DEE-97D0-FA79C5D8E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86" y="4331098"/>
            <a:ext cx="785544" cy="76128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0A127DC-691C-4D8E-8CDD-79B253376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994" y="3384333"/>
            <a:ext cx="2605483" cy="175556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7B54267-4C65-431D-AFD8-DFC29B55F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69" y="4331098"/>
            <a:ext cx="774760" cy="750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5799107" y="264507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</p:spTree>
    <p:extLst>
      <p:ext uri="{BB962C8B-B14F-4D97-AF65-F5344CB8AC3E}">
        <p14:creationId xmlns:p14="http://schemas.microsoft.com/office/powerpoint/2010/main" val="32765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GP regression model ( RBF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11" name="Picture 12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A17B461-2E64-42AB-87B6-AB4816CB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450316"/>
            <a:ext cx="2743200" cy="1811547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5923E6-4EE6-4A31-8DF9-DC1AEF70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337344"/>
            <a:ext cx="2743200" cy="18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GP regression model ( Exponential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2" name="Picture 2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17138B3-86CB-4B99-9DBA-1FDDFE2D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736537"/>
            <a:ext cx="2365437" cy="156208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9E2F07-1D4B-4B12-9348-D7E8C1C3D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461820"/>
            <a:ext cx="2365437" cy="15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GP regression model ( Linear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3" name="Picture 4" descr="하늘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007880-E158-4F68-BE78-98C9A1E61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49" y="1521418"/>
            <a:ext cx="2434138" cy="1607449"/>
          </a:xfrm>
          <a:prstGeom prst="rect">
            <a:avLst/>
          </a:prstGeom>
        </p:spPr>
      </p:pic>
      <p:pic>
        <p:nvPicPr>
          <p:cNvPr id="7" name="Picture 9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6CBBC8-5E1E-48BE-B524-D28AA658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249" y="3332966"/>
            <a:ext cx="2434138" cy="16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 GP regression model ( Exponential Quadratic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1" y="1954370"/>
            <a:ext cx="3735237" cy="2457989"/>
          </a:xfrm>
          <a:prstGeom prst="rect">
            <a:avLst/>
          </a:prstGeom>
        </p:spPr>
      </p:pic>
      <p:pic>
        <p:nvPicPr>
          <p:cNvPr id="2" name="Picture 3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4A17424C-CA25-47A1-9BC0-661688DB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32" y="1685655"/>
            <a:ext cx="2185307" cy="14431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774CA-6CEB-4514-9557-67147EE3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532" y="3497202"/>
            <a:ext cx="2185307" cy="144312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9621CD-2685-4A0E-B3EE-655B157F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070" y="5835499"/>
            <a:ext cx="1168341" cy="11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558141" y="1045854"/>
            <a:ext cx="8019802" cy="343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/>
                </a:solidFill>
              </a:rPr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Point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Poisson Process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endParaRPr lang="en-US" sz="1600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Hawkes Process</a:t>
            </a:r>
          </a:p>
          <a:p>
            <a:pPr marL="285750" lvl="0" indent="-2857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</a:rPr>
              <a:t>Predicting Retweet Dynamics</a:t>
            </a: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This part refers to the ICML 2018 tutorial </a:t>
            </a:r>
            <a:r>
              <a:rPr lang="en-US" altLang="ko-KR" sz="1600" i="1" dirty="0">
                <a:solidFill>
                  <a:schemeClr val="bg2"/>
                </a:solidFill>
              </a:rPr>
              <a:t>Learning with Temporal Point Processes</a:t>
            </a:r>
            <a:r>
              <a:rPr lang="en-US" altLang="ko-KR" sz="1600" dirty="0">
                <a:solidFill>
                  <a:schemeClr val="bg2"/>
                </a:solidFill>
              </a:rPr>
              <a:t> (Rodriguez and Valera, 2018)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Also, predicting Retweet dynamics refers to</a:t>
            </a:r>
            <a:r>
              <a:rPr lang="en-US" altLang="ko-KR" sz="1600" i="1" dirty="0">
                <a:solidFill>
                  <a:schemeClr val="bg2"/>
                </a:solidFill>
              </a:rPr>
              <a:t> </a:t>
            </a:r>
            <a:r>
              <a:rPr lang="en-US" altLang="ko-KR" sz="1600" i="1" dirty="0" err="1">
                <a:solidFill>
                  <a:schemeClr val="bg2"/>
                </a:solidFill>
              </a:rPr>
              <a:t>TideH</a:t>
            </a:r>
            <a:r>
              <a:rPr lang="en-US" altLang="ko-KR" sz="1600" i="1" dirty="0">
                <a:solidFill>
                  <a:schemeClr val="bg2"/>
                </a:solidFill>
              </a:rPr>
              <a:t> (</a:t>
            </a:r>
            <a:r>
              <a:rPr lang="it-IT" altLang="ko-KR" sz="1600" dirty="0">
                <a:solidFill>
                  <a:schemeClr val="bg2"/>
                </a:solidFill>
              </a:rPr>
              <a:t>Kobayashi and Lambiotte, 2016).</a:t>
            </a:r>
            <a:endParaRPr lang="en-US" altLang="ko-KR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Create the virtual environment and activate it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2050" y="1254406"/>
            <a:ext cx="7920000" cy="14936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virtualenv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python3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interpreter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Installing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setuptools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pkg_resources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activate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env) 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2050" y="3363421"/>
            <a:ext cx="7920000" cy="9901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endParaRPr lang="en-US" altLang="ko-KR" sz="1050" dirty="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matplotlib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==1.0.0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image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tqdm</a:t>
            </a:r>
            <a:endParaRPr lang="ko-KR" altLang="ko-KR" sz="1050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86;p23"/>
          <p:cNvSpPr txBox="1">
            <a:spLocks/>
          </p:cNvSpPr>
          <p:nvPr/>
        </p:nvSpPr>
        <p:spPr>
          <a:xfrm>
            <a:off x="189750" y="2935711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Install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ipykernel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package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Many discrete events in continuous time !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826102" y="1185470"/>
            <a:ext cx="2304256" cy="2137330"/>
            <a:chOff x="544539" y="1067365"/>
            <a:chExt cx="2304256" cy="2137330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630" y="1067365"/>
              <a:ext cx="1982075" cy="1794869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5C7BD9B-4FA1-074B-8CA3-82F428DC5315}"/>
                </a:ext>
              </a:extLst>
            </p:cNvPr>
            <p:cNvSpPr/>
            <p:nvPr/>
          </p:nvSpPr>
          <p:spPr>
            <a:xfrm>
              <a:off x="544539" y="2866141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Online actions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7271" y="1173834"/>
            <a:ext cx="3291751" cy="2087184"/>
            <a:chOff x="3383257" y="1111595"/>
            <a:chExt cx="3291751" cy="208718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3536941" y="2860225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Disease dynamics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BFFB3296-6E81-214F-BADC-6C0B6AA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57" y="1111595"/>
              <a:ext cx="3291751" cy="178200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0849" y="3456472"/>
            <a:ext cx="2808312" cy="1607921"/>
            <a:chOff x="3516272" y="3520717"/>
            <a:chExt cx="2808312" cy="1607921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5BFD463-8F88-4E4E-A649-67E180E7C444}"/>
                </a:ext>
              </a:extLst>
            </p:cNvPr>
            <p:cNvSpPr/>
            <p:nvPr/>
          </p:nvSpPr>
          <p:spPr>
            <a:xfrm>
              <a:off x="3516272" y="4790084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Financial trading</a:t>
              </a:r>
            </a:p>
          </p:txBody>
        </p:sp>
        <p:pic>
          <p:nvPicPr>
            <p:cNvPr id="14" name="Picture 2" descr="Image result for financial trading">
              <a:extLst>
                <a:ext uri="{FF2B5EF4-FFF2-40B4-BE49-F238E27FC236}">
                  <a16:creationId xmlns:a16="http://schemas.microsoft.com/office/drawing/2014/main" id="{A0C2F9FD-1F4B-D946-ACEC-35966E40B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32" y="3520717"/>
              <a:ext cx="2362993" cy="1285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790450" y="3328512"/>
            <a:ext cx="2952328" cy="1735881"/>
            <a:chOff x="5185691" y="3219520"/>
            <a:chExt cx="2952328" cy="173588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4B5421-8CE6-514E-B831-23A8C4790EA3}"/>
                </a:ext>
              </a:extLst>
            </p:cNvPr>
            <p:cNvSpPr/>
            <p:nvPr/>
          </p:nvSpPr>
          <p:spPr>
            <a:xfrm>
              <a:off x="5185691" y="4616847"/>
              <a:ext cx="29523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Mobility dynamics</a:t>
              </a:r>
            </a:p>
          </p:txBody>
        </p:sp>
        <p:pic>
          <p:nvPicPr>
            <p:cNvPr id="16" name="Picture 4" descr="A heat map from the Electronic Frontier Foundation's study of ALPR hotspots in Oakland">
              <a:extLst>
                <a:ext uri="{FF2B5EF4-FFF2-40B4-BE49-F238E27FC236}">
                  <a16:creationId xmlns:a16="http://schemas.microsoft.com/office/drawing/2014/main" id="{ED34F6AD-D957-C148-AE7A-170F2E1E3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6"/>
            <a:stretch/>
          </p:blipFill>
          <p:spPr bwMode="auto">
            <a:xfrm>
              <a:off x="5829111" y="3219520"/>
              <a:ext cx="1665488" cy="136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0" y="1213301"/>
            <a:ext cx="2808312" cy="2141599"/>
            <a:chOff x="479640" y="1213301"/>
            <a:chExt cx="2808312" cy="2141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7"/>
            <a:stretch/>
          </p:blipFill>
          <p:spPr>
            <a:xfrm>
              <a:off x="668763" y="1213301"/>
              <a:ext cx="2517762" cy="1796400"/>
            </a:xfrm>
            <a:prstGeom prst="rect">
              <a:avLst/>
            </a:prstGeom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479640" y="3016346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Earthquake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Variety of processes behind these events </a:t>
            </a:r>
            <a:endParaRPr/>
          </a:p>
        </p:txBody>
      </p:sp>
      <p:sp>
        <p:nvSpPr>
          <p:cNvPr id="41" name="Rectangle 3"/>
          <p:cNvSpPr/>
          <p:nvPr/>
        </p:nvSpPr>
        <p:spPr>
          <a:xfrm>
            <a:off x="1073519" y="1843443"/>
            <a:ext cx="15025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Stock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trading</a:t>
            </a:r>
          </a:p>
        </p:txBody>
      </p:sp>
      <p:sp>
        <p:nvSpPr>
          <p:cNvPr id="42" name="Rectangle 6"/>
          <p:cNvSpPr/>
          <p:nvPr/>
        </p:nvSpPr>
        <p:spPr>
          <a:xfrm>
            <a:off x="5659767" y="1782764"/>
            <a:ext cx="181311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Article creation in Wikipedia</a:t>
            </a:r>
          </a:p>
        </p:txBody>
      </p:sp>
      <p:sp>
        <p:nvSpPr>
          <p:cNvPr id="43" name="Rectangle 7"/>
          <p:cNvSpPr/>
          <p:nvPr/>
        </p:nvSpPr>
        <p:spPr>
          <a:xfrm>
            <a:off x="2713476" y="3414359"/>
            <a:ext cx="214629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Ride-sharing requests</a:t>
            </a:r>
          </a:p>
        </p:txBody>
      </p:sp>
      <p:sp>
        <p:nvSpPr>
          <p:cNvPr id="44" name="Rectangle 8"/>
          <p:cNvSpPr/>
          <p:nvPr/>
        </p:nvSpPr>
        <p:spPr>
          <a:xfrm>
            <a:off x="1750709" y="2636346"/>
            <a:ext cx="16607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News spread in Twitter</a:t>
            </a:r>
          </a:p>
        </p:txBody>
      </p:sp>
      <p:sp>
        <p:nvSpPr>
          <p:cNvPr id="45" name="Rectangle 9"/>
          <p:cNvSpPr/>
          <p:nvPr/>
        </p:nvSpPr>
        <p:spPr>
          <a:xfrm>
            <a:off x="5951948" y="3271243"/>
            <a:ext cx="234538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 user’s reputation in Quora</a:t>
            </a:r>
          </a:p>
        </p:txBody>
      </p:sp>
      <p:sp>
        <p:nvSpPr>
          <p:cNvPr id="46" name="Right Arrow 1"/>
          <p:cNvSpPr/>
          <p:nvPr/>
        </p:nvSpPr>
        <p:spPr bwMode="auto">
          <a:xfrm>
            <a:off x="503285" y="4080198"/>
            <a:ext cx="7794048" cy="288032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503285" y="3891054"/>
            <a:ext cx="79208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75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Fast</a:t>
            </a:r>
          </a:p>
        </p:txBody>
      </p:sp>
      <p:sp>
        <p:nvSpPr>
          <p:cNvPr id="48" name="Rectangle 12"/>
          <p:cNvSpPr/>
          <p:nvPr/>
        </p:nvSpPr>
        <p:spPr>
          <a:xfrm>
            <a:off x="7289221" y="3873807"/>
            <a:ext cx="100811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Slow</a:t>
            </a:r>
          </a:p>
        </p:txBody>
      </p:sp>
      <p:pic>
        <p:nvPicPr>
          <p:cNvPr id="4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06" y="3222964"/>
            <a:ext cx="642693" cy="642693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1663586"/>
            <a:ext cx="678485" cy="678485"/>
          </a:xfrm>
          <a:prstGeom prst="rect">
            <a:avLst/>
          </a:prstGeom>
        </p:spPr>
      </p:pic>
      <p:pic>
        <p:nvPicPr>
          <p:cNvPr id="5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34" y="2688465"/>
            <a:ext cx="585638" cy="476451"/>
          </a:xfrm>
          <a:prstGeom prst="rect">
            <a:avLst/>
          </a:prstGeom>
        </p:spPr>
      </p:pic>
      <p:pic>
        <p:nvPicPr>
          <p:cNvPr id="52" name="Picture 2" descr="Image result for uber">
            <a:extLst>
              <a:ext uri="{FF2B5EF4-FFF2-40B4-BE49-F238E27FC236}">
                <a16:creationId xmlns:a16="http://schemas.microsoft.com/office/drawing/2014/main" id="{A876D181-F515-0547-A1BA-89852F50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1" y="3303384"/>
            <a:ext cx="654381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C560B54-A695-634C-9170-396269B8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69" y="1560218"/>
            <a:ext cx="457200" cy="952500"/>
          </a:xfrm>
          <a:prstGeom prst="rect">
            <a:avLst/>
          </a:prstGeom>
        </p:spPr>
      </p:pic>
      <p:sp>
        <p:nvSpPr>
          <p:cNvPr id="54" name="Rectangle 20">
            <a:extLst>
              <a:ext uri="{FF2B5EF4-FFF2-40B4-BE49-F238E27FC236}">
                <a16:creationId xmlns:a16="http://schemas.microsoft.com/office/drawing/2014/main" id="{E12C5A58-45A3-7142-96FF-9D07B49CC963}"/>
              </a:ext>
            </a:extLst>
          </p:cNvPr>
          <p:cNvSpPr/>
          <p:nvPr/>
        </p:nvSpPr>
        <p:spPr>
          <a:xfrm>
            <a:off x="3370290" y="1881170"/>
            <a:ext cx="31458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Flu 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spreading</a:t>
            </a:r>
          </a:p>
        </p:txBody>
      </p:sp>
      <p:pic>
        <p:nvPicPr>
          <p:cNvPr id="55" name="Picture 4" descr="Image result for flu">
            <a:extLst>
              <a:ext uri="{FF2B5EF4-FFF2-40B4-BE49-F238E27FC236}">
                <a16:creationId xmlns:a16="http://schemas.microsoft.com/office/drawing/2014/main" id="{D3D8C03E-01B3-4F46-BB82-C80BC1CF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6" y="1606588"/>
            <a:ext cx="1004557" cy="8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9EB53B2C-BBDA-2E40-AA58-4AC183821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622" y="2578885"/>
            <a:ext cx="604244" cy="604244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6AE8AAF7-0BD2-C641-B882-C95486686CD0}"/>
              </a:ext>
            </a:extLst>
          </p:cNvPr>
          <p:cNvSpPr/>
          <p:nvPr/>
        </p:nvSpPr>
        <p:spPr>
          <a:xfrm>
            <a:off x="4390866" y="2652264"/>
            <a:ext cx="22297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Reviews and sales in Amazon</a:t>
            </a:r>
          </a:p>
        </p:txBody>
      </p:sp>
      <p:sp>
        <p:nvSpPr>
          <p:cNvPr id="59" name="Rectangle 5"/>
          <p:cNvSpPr/>
          <p:nvPr/>
        </p:nvSpPr>
        <p:spPr>
          <a:xfrm>
            <a:off x="2346823" y="4327722"/>
            <a:ext cx="4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…in a wide range of temporal scales.</a:t>
            </a:r>
            <a:endParaRPr lang="en-US" sz="1800">
              <a:solidFill>
                <a:schemeClr val="bg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54" grpId="0"/>
      <p:bldP spid="5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45"/>
          <p:cNvCxnSpPr>
            <a:endCxn id="62" idx="0"/>
          </p:cNvCxnSpPr>
          <p:nvPr/>
        </p:nvCxnSpPr>
        <p:spPr bwMode="auto">
          <a:xfrm flipH="1">
            <a:off x="3399049" y="2649553"/>
            <a:ext cx="217688" cy="7234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47"/>
          <p:cNvCxnSpPr/>
          <p:nvPr/>
        </p:nvCxnSpPr>
        <p:spPr bwMode="auto">
          <a:xfrm>
            <a:off x="2320592" y="3119286"/>
            <a:ext cx="792088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39"/>
          <p:cNvCxnSpPr>
            <a:endCxn id="57" idx="1"/>
          </p:cNvCxnSpPr>
          <p:nvPr/>
        </p:nvCxnSpPr>
        <p:spPr bwMode="auto">
          <a:xfrm>
            <a:off x="1694232" y="2066682"/>
            <a:ext cx="1600604" cy="50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43"/>
          <p:cNvCxnSpPr>
            <a:endCxn id="63" idx="0"/>
          </p:cNvCxnSpPr>
          <p:nvPr/>
        </p:nvCxnSpPr>
        <p:spPr bwMode="auto">
          <a:xfrm>
            <a:off x="1694232" y="2011822"/>
            <a:ext cx="683324" cy="867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 World Examples </a:t>
            </a:r>
            <a:endParaRPr/>
          </a:p>
        </p:txBody>
      </p:sp>
      <p:pic>
        <p:nvPicPr>
          <p:cNvPr id="57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836" y="2283151"/>
            <a:ext cx="572737" cy="583148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293" y="1206963"/>
            <a:ext cx="572737" cy="569483"/>
          </a:xfrm>
          <a:prstGeom prst="rect">
            <a:avLst/>
          </a:prstGeom>
        </p:spPr>
      </p:pic>
      <p:pic>
        <p:nvPicPr>
          <p:cNvPr id="59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947" y="1787125"/>
            <a:ext cx="572737" cy="614138"/>
          </a:xfrm>
          <a:prstGeom prst="rect">
            <a:avLst/>
          </a:prstGeom>
        </p:spPr>
      </p:pic>
      <p:cxnSp>
        <p:nvCxnSpPr>
          <p:cNvPr id="60" name="Straight Arrow Connector 14"/>
          <p:cNvCxnSpPr>
            <a:stCxn id="84" idx="7"/>
          </p:cNvCxnSpPr>
          <p:nvPr/>
        </p:nvCxnSpPr>
        <p:spPr bwMode="auto">
          <a:xfrm flipV="1">
            <a:off x="1936809" y="1516717"/>
            <a:ext cx="923484" cy="348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1" name="Straight Arrow Connector 15"/>
          <p:cNvCxnSpPr/>
          <p:nvPr/>
        </p:nvCxnSpPr>
        <p:spPr bwMode="auto">
          <a:xfrm flipH="1" flipV="1">
            <a:off x="3311986" y="1753934"/>
            <a:ext cx="269218" cy="689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0" y="3372959"/>
            <a:ext cx="572737" cy="572737"/>
          </a:xfrm>
          <a:prstGeom prst="rect">
            <a:avLst/>
          </a:prstGeom>
        </p:spPr>
      </p:pic>
      <p:pic>
        <p:nvPicPr>
          <p:cNvPr id="63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87" y="2879286"/>
            <a:ext cx="572737" cy="57273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-144388" y="1074723"/>
            <a:ext cx="1442253" cy="749697"/>
            <a:chOff x="-144264" y="1373956"/>
            <a:chExt cx="1442253" cy="749697"/>
          </a:xfrm>
        </p:grpSpPr>
        <p:sp>
          <p:nvSpPr>
            <p:cNvPr id="68" name="Rectangle 28"/>
            <p:cNvSpPr/>
            <p:nvPr/>
          </p:nvSpPr>
          <p:spPr>
            <a:xfrm>
              <a:off x="-144264" y="1785099"/>
              <a:ext cx="144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>
                  <a:latin typeface="Roboto" panose="020B0600000101010101" charset="0"/>
                </a:rPr>
                <a:t>D follows S</a:t>
              </a:r>
              <a:endParaRPr lang="en-US" sz="1600" b="1">
                <a:latin typeface="Roboto" panose="020B0600000101010101" charset="0"/>
                <a:cs typeface="Calibri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4070" y="1373956"/>
              <a:ext cx="1203919" cy="749199"/>
              <a:chOff x="94070" y="1373956"/>
              <a:chExt cx="1203919" cy="749199"/>
            </a:xfrm>
          </p:grpSpPr>
          <p:cxnSp>
            <p:nvCxnSpPr>
              <p:cNvPr id="64" name="Straight Arrow Connector 19"/>
              <p:cNvCxnSpPr/>
              <p:nvPr/>
            </p:nvCxnSpPr>
            <p:spPr bwMode="auto">
              <a:xfrm flipV="1">
                <a:off x="576064" y="1649214"/>
                <a:ext cx="374904" cy="76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Rectangle 22"/>
              <p:cNvSpPr/>
              <p:nvPr/>
            </p:nvSpPr>
            <p:spPr>
              <a:xfrm>
                <a:off x="215776" y="1403573"/>
                <a:ext cx="36028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200" b="1">
                    <a:latin typeface="Roboto" panose="020B0600000101010101" charset="0"/>
                  </a:rPr>
                  <a:t>S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6" name="Rectangle 23"/>
              <p:cNvSpPr/>
              <p:nvPr/>
            </p:nvSpPr>
            <p:spPr>
              <a:xfrm>
                <a:off x="935856" y="1373956"/>
                <a:ext cx="360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>
                    <a:latin typeface="Roboto" panose="020B0600000101010101" charset="0"/>
                  </a:rPr>
                  <a:t>D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7" name="Rectangle 24"/>
              <p:cNvSpPr/>
              <p:nvPr/>
            </p:nvSpPr>
            <p:spPr>
              <a:xfrm>
                <a:off x="143768" y="1619597"/>
                <a:ext cx="9363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>
                    <a:latin typeface="Roboto" panose="020B0600000101010101" charset="0"/>
                  </a:rPr>
                  <a:t>means</a:t>
                </a:r>
                <a:endParaRPr lang="en-US" sz="14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9" name="Rectangle 25"/>
              <p:cNvSpPr/>
              <p:nvPr/>
            </p:nvSpPr>
            <p:spPr bwMode="auto">
              <a:xfrm>
                <a:off x="94070" y="1427262"/>
                <a:ext cx="1203919" cy="6958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4" name="Rectangle 49"/>
          <p:cNvSpPr/>
          <p:nvPr/>
        </p:nvSpPr>
        <p:spPr>
          <a:xfrm>
            <a:off x="3204386" y="1084769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Christine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5" name="Rectangle 50"/>
          <p:cNvSpPr/>
          <p:nvPr/>
        </p:nvSpPr>
        <p:spPr>
          <a:xfrm>
            <a:off x="1303931" y="140902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Bob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6" name="Rectangle 51"/>
          <p:cNvSpPr/>
          <p:nvPr/>
        </p:nvSpPr>
        <p:spPr>
          <a:xfrm>
            <a:off x="3780048" y="218637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Beth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7" name="Rectangle 52"/>
          <p:cNvSpPr/>
          <p:nvPr/>
        </p:nvSpPr>
        <p:spPr>
          <a:xfrm>
            <a:off x="1587131" y="2731944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Joe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8" name="Rectangle 53"/>
          <p:cNvSpPr/>
          <p:nvPr/>
        </p:nvSpPr>
        <p:spPr>
          <a:xfrm>
            <a:off x="3588635" y="3221751"/>
            <a:ext cx="79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David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9" name="Rectangle 54"/>
          <p:cNvSpPr/>
          <p:nvPr/>
        </p:nvSpPr>
        <p:spPr>
          <a:xfrm>
            <a:off x="3272438" y="127855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3.00pm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0" name="Rectangle 55"/>
          <p:cNvSpPr/>
          <p:nvPr/>
        </p:nvSpPr>
        <p:spPr>
          <a:xfrm>
            <a:off x="433898" y="195459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1" name="Rectangle 56"/>
          <p:cNvSpPr/>
          <p:nvPr/>
        </p:nvSpPr>
        <p:spPr>
          <a:xfrm>
            <a:off x="3678848" y="239433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3.27pm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2" name="Rectangle 57"/>
          <p:cNvSpPr/>
          <p:nvPr/>
        </p:nvSpPr>
        <p:spPr>
          <a:xfrm>
            <a:off x="3507893" y="341300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4.15pm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3" name="Oval 17421"/>
          <p:cNvSpPr/>
          <p:nvPr/>
        </p:nvSpPr>
        <p:spPr bwMode="auto">
          <a:xfrm>
            <a:off x="2860293" y="120739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Oval 59"/>
          <p:cNvSpPr/>
          <p:nvPr/>
        </p:nvSpPr>
        <p:spPr bwMode="auto">
          <a:xfrm>
            <a:off x="1447947" y="1781678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69"/>
          <p:cNvSpPr/>
          <p:nvPr/>
        </p:nvSpPr>
        <p:spPr bwMode="auto">
          <a:xfrm>
            <a:off x="3294836" y="229356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Oval 70"/>
          <p:cNvSpPr/>
          <p:nvPr/>
        </p:nvSpPr>
        <p:spPr bwMode="auto">
          <a:xfrm>
            <a:off x="3112680" y="3372959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7" name="Straight Connector 72"/>
          <p:cNvCxnSpPr/>
          <p:nvPr/>
        </p:nvCxnSpPr>
        <p:spPr bwMode="auto">
          <a:xfrm>
            <a:off x="1003423" y="3943877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73"/>
          <p:cNvCxnSpPr/>
          <p:nvPr/>
        </p:nvCxnSpPr>
        <p:spPr bwMode="auto">
          <a:xfrm flipV="1">
            <a:off x="752810" y="4368969"/>
            <a:ext cx="3907211" cy="120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Connector 79"/>
          <p:cNvCxnSpPr/>
          <p:nvPr/>
        </p:nvCxnSpPr>
        <p:spPr bwMode="auto">
          <a:xfrm>
            <a:off x="4301530" y="3941620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786265" y="4009349"/>
            <a:ext cx="144016" cy="365760"/>
            <a:chOff x="3786265" y="4009349"/>
            <a:chExt cx="144016" cy="365760"/>
          </a:xfrm>
        </p:grpSpPr>
        <p:sp>
          <p:nvSpPr>
            <p:cNvPr id="95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6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5" name="Picture 7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7" y="4503400"/>
            <a:ext cx="76200" cy="165100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1144985" y="4016122"/>
            <a:ext cx="144016" cy="365760"/>
            <a:chOff x="3786265" y="4009349"/>
            <a:chExt cx="144016" cy="365760"/>
          </a:xfrm>
        </p:grpSpPr>
        <p:sp>
          <p:nvSpPr>
            <p:cNvPr id="127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8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9" name="그룹 128"/>
          <p:cNvGrpSpPr/>
          <p:nvPr/>
        </p:nvGrpSpPr>
        <p:grpSpPr>
          <a:xfrm>
            <a:off x="2086726" y="4016122"/>
            <a:ext cx="144016" cy="365760"/>
            <a:chOff x="3786265" y="4009349"/>
            <a:chExt cx="144016" cy="365760"/>
          </a:xfrm>
        </p:grpSpPr>
        <p:sp>
          <p:nvSpPr>
            <p:cNvPr id="130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1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그룹 131"/>
          <p:cNvGrpSpPr/>
          <p:nvPr/>
        </p:nvGrpSpPr>
        <p:grpSpPr>
          <a:xfrm>
            <a:off x="2422526" y="4016122"/>
            <a:ext cx="144016" cy="365760"/>
            <a:chOff x="3786265" y="4009349"/>
            <a:chExt cx="144016" cy="365760"/>
          </a:xfrm>
        </p:grpSpPr>
        <p:sp>
          <p:nvSpPr>
            <p:cNvPr id="133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4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그룹 140"/>
          <p:cNvGrpSpPr/>
          <p:nvPr/>
        </p:nvGrpSpPr>
        <p:grpSpPr>
          <a:xfrm>
            <a:off x="5273794" y="862086"/>
            <a:ext cx="2985338" cy="2788239"/>
            <a:chOff x="4819779" y="905986"/>
            <a:chExt cx="2985338" cy="2788239"/>
          </a:xfrm>
        </p:grpSpPr>
        <p:grpSp>
          <p:nvGrpSpPr>
            <p:cNvPr id="136" name="Group 3"/>
            <p:cNvGrpSpPr/>
            <p:nvPr/>
          </p:nvGrpSpPr>
          <p:grpSpPr>
            <a:xfrm>
              <a:off x="4819779" y="905986"/>
              <a:ext cx="2985338" cy="2589937"/>
              <a:chOff x="610268" y="3491805"/>
              <a:chExt cx="4286028" cy="3867617"/>
            </a:xfrm>
          </p:grpSpPr>
          <p:pic>
            <p:nvPicPr>
              <p:cNvPr id="137" name="Picture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68" y="3491805"/>
                <a:ext cx="4286028" cy="3867617"/>
              </a:xfrm>
              <a:prstGeom prst="rect">
                <a:avLst/>
              </a:prstGeom>
            </p:spPr>
          </p:pic>
          <p:sp>
            <p:nvSpPr>
              <p:cNvPr id="138" name="Rectangle 5"/>
              <p:cNvSpPr/>
              <p:nvPr/>
            </p:nvSpPr>
            <p:spPr bwMode="auto">
              <a:xfrm>
                <a:off x="4032200" y="6804173"/>
                <a:ext cx="432048" cy="50405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39" name="Rectangle 6"/>
            <p:cNvSpPr/>
            <p:nvPr/>
          </p:nvSpPr>
          <p:spPr>
            <a:xfrm>
              <a:off x="6220941" y="3171005"/>
              <a:ext cx="1584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B0600000101010101" charset="0"/>
                </a:rPr>
                <a:t>Friggeri et al., 2014</a:t>
              </a:r>
            </a:p>
          </p:txBody>
        </p:sp>
        <p:pic>
          <p:nvPicPr>
            <p:cNvPr id="140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3368" y="997541"/>
              <a:ext cx="697185" cy="697185"/>
            </a:xfrm>
            <a:prstGeom prst="rect">
              <a:avLst/>
            </a:prstGeom>
          </p:spPr>
        </p:pic>
      </p:grpSp>
      <p:grpSp>
        <p:nvGrpSpPr>
          <p:cNvPr id="142" name="Group 8"/>
          <p:cNvGrpSpPr/>
          <p:nvPr/>
        </p:nvGrpSpPr>
        <p:grpSpPr>
          <a:xfrm>
            <a:off x="4846770" y="3630954"/>
            <a:ext cx="3759819" cy="922567"/>
            <a:chOff x="7128544" y="3267074"/>
            <a:chExt cx="4143933" cy="1016819"/>
          </a:xfrm>
        </p:grpSpPr>
        <p:pic>
          <p:nvPicPr>
            <p:cNvPr id="143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8544" y="3699122"/>
              <a:ext cx="4143933" cy="584771"/>
            </a:xfrm>
            <a:prstGeom prst="rect">
              <a:avLst/>
            </a:prstGeom>
          </p:spPr>
        </p:pic>
        <p:pic>
          <p:nvPicPr>
            <p:cNvPr id="144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5131" y="3267074"/>
              <a:ext cx="1872208" cy="413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point process is a random process</a:t>
            </a:r>
            <a:br>
              <a:rPr lang="en-US" altLang="ko" b="1"/>
            </a:br>
            <a:r>
              <a:rPr lang="en-US" altLang="ko" b="1"/>
              <a:t>whose realization consists of discrete events localized in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31"/>
          <p:cNvCxnSpPr/>
          <p:nvPr/>
        </p:nvCxnSpPr>
        <p:spPr bwMode="auto">
          <a:xfrm flipV="1">
            <a:off x="1094771" y="2876313"/>
            <a:ext cx="6231850" cy="1117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 type="none"/>
            <a:tailEnd type="triangle"/>
          </a:ln>
        </p:spPr>
      </p:cxnSp>
      <p:cxnSp>
        <p:nvCxnSpPr>
          <p:cNvPr id="6" name="Straight Connector 98"/>
          <p:cNvCxnSpPr/>
          <p:nvPr/>
        </p:nvCxnSpPr>
        <p:spPr bwMode="auto">
          <a:xfrm>
            <a:off x="1435477" y="2167410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6"/>
          <p:cNvCxnSpPr>
            <a:stCxn id="8" idx="4"/>
          </p:cNvCxnSpPr>
          <p:nvPr/>
        </p:nvCxnSpPr>
        <p:spPr bwMode="auto">
          <a:xfrm>
            <a:off x="1854013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67"/>
          <p:cNvSpPr/>
          <p:nvPr/>
        </p:nvSpPr>
        <p:spPr bwMode="auto">
          <a:xfrm>
            <a:off x="1782005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9" name="Straight Connector 68"/>
          <p:cNvCxnSpPr/>
          <p:nvPr/>
        </p:nvCxnSpPr>
        <p:spPr bwMode="auto">
          <a:xfrm>
            <a:off x="279011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70"/>
          <p:cNvCxnSpPr>
            <a:stCxn id="17" idx="4"/>
          </p:cNvCxnSpPr>
          <p:nvPr/>
        </p:nvCxnSpPr>
        <p:spPr bwMode="auto">
          <a:xfrm>
            <a:off x="351019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76"/>
          <p:cNvCxnSpPr/>
          <p:nvPr/>
        </p:nvCxnSpPr>
        <p:spPr bwMode="auto">
          <a:xfrm>
            <a:off x="6767821" y="2151609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21" y="3059643"/>
            <a:ext cx="558800" cy="177800"/>
          </a:xfrm>
          <a:prstGeom prst="rect">
            <a:avLst/>
          </a:prstGeom>
        </p:spPr>
      </p:pic>
      <p:sp>
        <p:nvSpPr>
          <p:cNvPr id="17" name="Oval 71"/>
          <p:cNvSpPr/>
          <p:nvPr/>
        </p:nvSpPr>
        <p:spPr bwMode="auto">
          <a:xfrm>
            <a:off x="343818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69"/>
          <p:cNvSpPr/>
          <p:nvPr/>
        </p:nvSpPr>
        <p:spPr bwMode="auto">
          <a:xfrm>
            <a:off x="271810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4013" y="2365189"/>
            <a:ext cx="2294288" cy="532176"/>
            <a:chOff x="1742179" y="2253361"/>
            <a:chExt cx="2294288" cy="532176"/>
          </a:xfrm>
        </p:grpSpPr>
        <p:cxnSp>
          <p:nvCxnSpPr>
            <p:cNvPr id="13" name="Straight Connector 79"/>
            <p:cNvCxnSpPr/>
            <p:nvPr/>
          </p:nvCxnSpPr>
          <p:spPr bwMode="auto">
            <a:xfrm>
              <a:off x="1742179" y="2609977"/>
              <a:ext cx="0" cy="175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80"/>
            <p:cNvCxnSpPr/>
            <p:nvPr/>
          </p:nvCxnSpPr>
          <p:spPr bwMode="auto">
            <a:xfrm flipH="1">
              <a:off x="1759611" y="2631646"/>
              <a:ext cx="93610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83"/>
            <p:cNvCxnSpPr/>
            <p:nvPr/>
          </p:nvCxnSpPr>
          <p:spPr bwMode="auto">
            <a:xfrm>
              <a:off x="2678283" y="2436241"/>
              <a:ext cx="0" cy="1817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86"/>
            <p:cNvCxnSpPr/>
            <p:nvPr/>
          </p:nvCxnSpPr>
          <p:spPr bwMode="auto">
            <a:xfrm flipH="1">
              <a:off x="2678283" y="2454529"/>
              <a:ext cx="74066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84"/>
            <p:cNvCxnSpPr/>
            <p:nvPr/>
          </p:nvCxnSpPr>
          <p:spPr bwMode="auto">
            <a:xfrm>
              <a:off x="3398363" y="2253361"/>
              <a:ext cx="0" cy="2184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87"/>
            <p:cNvCxnSpPr/>
            <p:nvPr/>
          </p:nvCxnSpPr>
          <p:spPr bwMode="auto">
            <a:xfrm flipH="1">
              <a:off x="3378099" y="2253361"/>
              <a:ext cx="6583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05" y="3031506"/>
            <a:ext cx="190207" cy="249237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101" y="3031506"/>
            <a:ext cx="228864" cy="274637"/>
          </a:xfrm>
          <a:prstGeom prst="rect">
            <a:avLst/>
          </a:prstGeom>
        </p:spPr>
      </p:pic>
      <p:cxnSp>
        <p:nvCxnSpPr>
          <p:cNvPr id="23" name="Straight Connector 111"/>
          <p:cNvCxnSpPr/>
          <p:nvPr/>
        </p:nvCxnSpPr>
        <p:spPr bwMode="auto">
          <a:xfrm flipH="1">
            <a:off x="4230277" y="2365189"/>
            <a:ext cx="2011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85" y="3031506"/>
            <a:ext cx="125412" cy="237623"/>
          </a:xfrm>
          <a:prstGeom prst="rect">
            <a:avLst/>
          </a:prstGeom>
        </p:spPr>
      </p:pic>
      <p:sp>
        <p:nvSpPr>
          <p:cNvPr id="25" name="Rectangle 112"/>
          <p:cNvSpPr/>
          <p:nvPr/>
        </p:nvSpPr>
        <p:spPr>
          <a:xfrm>
            <a:off x="7346024" y="270703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B0600000101010101" charset="0"/>
              </a:rPr>
              <a:t>time</a:t>
            </a:r>
            <a:endParaRPr lang="en-US" sz="1600"/>
          </a:p>
        </p:txBody>
      </p:sp>
      <p:sp>
        <p:nvSpPr>
          <p:cNvPr id="34" name="Rectangle 131"/>
          <p:cNvSpPr/>
          <p:nvPr/>
        </p:nvSpPr>
        <p:spPr>
          <a:xfrm>
            <a:off x="2005102" y="1463581"/>
            <a:ext cx="216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</a:rPr>
              <a:t>Discrete events</a:t>
            </a:r>
            <a:endParaRPr lang="en-US" sz="1600" b="1">
              <a:solidFill>
                <a:schemeClr val="bg2"/>
              </a:solidFill>
            </a:endParaRPr>
          </a:p>
        </p:txBody>
      </p:sp>
      <p:cxnSp>
        <p:nvCxnSpPr>
          <p:cNvPr id="35" name="Straight Arrow Connector 132"/>
          <p:cNvCxnSpPr/>
          <p:nvPr/>
        </p:nvCxnSpPr>
        <p:spPr bwMode="auto">
          <a:xfrm flipH="1">
            <a:off x="1960513" y="1790832"/>
            <a:ext cx="346399" cy="448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133"/>
          <p:cNvCxnSpPr/>
          <p:nvPr/>
        </p:nvCxnSpPr>
        <p:spPr bwMode="auto">
          <a:xfrm>
            <a:off x="2718109" y="1808091"/>
            <a:ext cx="34492" cy="359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134"/>
          <p:cNvCxnSpPr>
            <a:stCxn id="34" idx="2"/>
          </p:cNvCxnSpPr>
          <p:nvPr/>
        </p:nvCxnSpPr>
        <p:spPr bwMode="auto">
          <a:xfrm>
            <a:off x="3085222" y="1802135"/>
            <a:ext cx="315451" cy="365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35"/>
              <p:cNvSpPr/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History,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 </a:t>
                </a:r>
                <a:endParaRPr lang="en-US" sz="1600" b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8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  <a:blipFill>
                <a:blip r:embed="rId7"/>
                <a:stretch>
                  <a:fillRect l="-21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137"/>
          <p:cNvSpPr/>
          <p:nvPr/>
        </p:nvSpPr>
        <p:spPr bwMode="auto">
          <a:xfrm rot="16200000">
            <a:off x="2729353" y="2025662"/>
            <a:ext cx="429768" cy="3017520"/>
          </a:xfrm>
          <a:prstGeom prst="leftBrac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1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73" y="3031506"/>
            <a:ext cx="265430" cy="286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35"/>
              <p:cNvSpPr/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7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>
                    <a:solidFill>
                      <a:schemeClr val="bg2"/>
                    </a:solidFill>
                    <a:latin typeface="Roboto" panose="020B0600000101010101" charset="0"/>
                  </a:rPr>
                  <a:t>Formally: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  <a:blipFill>
                <a:blip r:embed="rId10"/>
                <a:stretch>
                  <a:fillRect l="-1439" t="-101449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23"/>
          <p:cNvSpPr/>
          <p:nvPr/>
        </p:nvSpPr>
        <p:spPr bwMode="auto">
          <a:xfrm>
            <a:off x="4435272" y="4302763"/>
            <a:ext cx="288032" cy="36004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141"/>
          <p:cNvCxnSpPr/>
          <p:nvPr/>
        </p:nvCxnSpPr>
        <p:spPr bwMode="auto">
          <a:xfrm flipH="1">
            <a:off x="5127091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140"/>
          <p:cNvSpPr/>
          <p:nvPr/>
        </p:nvSpPr>
        <p:spPr>
          <a:xfrm>
            <a:off x="6055271" y="3698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 panose="020B0600000101010101" charset="0"/>
              </a:rPr>
              <a:t>Dirac delta function</a:t>
            </a:r>
            <a:endParaRPr lang="en-US" b="1">
              <a:solidFill>
                <a:schemeClr val="bg2"/>
              </a:solidFill>
            </a:endParaRPr>
          </a:p>
        </p:txBody>
      </p:sp>
      <p:cxnSp>
        <p:nvCxnSpPr>
          <p:cNvPr id="60" name="Straight Arrow Connector 141"/>
          <p:cNvCxnSpPr/>
          <p:nvPr/>
        </p:nvCxnSpPr>
        <p:spPr bwMode="auto">
          <a:xfrm flipH="1">
            <a:off x="6317784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00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7" grpId="0"/>
      <p:bldP spid="45" grpId="0"/>
      <p:bldP spid="51" grpId="0" animBg="1"/>
      <p:bldP spid="53" grpId="0"/>
      <p:bldP spid="58" grpId="0"/>
      <p:bldP spid="5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</a:t>
            </a:r>
            <a:r>
              <a:rPr lang="ko" b="1"/>
              <a:t>Point process can be represented as Intensity function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42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1"/>
              <p:cNvSpPr txBox="1"/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Roboto"/>
                    <a:ea typeface="Roboto"/>
                    <a:cs typeface="Roboto"/>
                    <a:sym typeface="Roboto"/>
                  </a:rPr>
                  <a:t>History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ℋ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)</m:t>
                    </m:r>
                  </m:oMath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8" name="Google Shape;148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blipFill>
                <a:blip r:embed="rId3"/>
                <a:stretch>
                  <a:fillRect t="-21622" b="-45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9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Google Shape;150;p21"/>
              <p:cNvSpPr txBox="1"/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Since it is cumbersome to model event counts over time,</a:t>
                </a:r>
                <a:b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</a:b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we model event </a:t>
                </a:r>
                <a:r>
                  <a:rPr lang="en-US" altLang="ko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</a:t>
                </a: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over time.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𝑑𝑡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𝑑𝑁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ℋ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0" name="Google Shape;150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blipFill>
                <a:blip r:embed="rId5"/>
                <a:stretch>
                  <a:fillRect l="-493" b="-1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oogle Shape;151;p21"/>
          <p:cNvGrpSpPr/>
          <p:nvPr/>
        </p:nvGrpSpPr>
        <p:grpSpPr>
          <a:xfrm>
            <a:off x="1483950" y="1377275"/>
            <a:ext cx="2732375" cy="511450"/>
            <a:chOff x="1483950" y="1377275"/>
            <a:chExt cx="2732375" cy="511450"/>
          </a:xfrm>
        </p:grpSpPr>
        <p:sp>
          <p:nvSpPr>
            <p:cNvPr id="152" name="Google Shape;152;p21"/>
            <p:cNvSpPr/>
            <p:nvPr/>
          </p:nvSpPr>
          <p:spPr>
            <a:xfrm>
              <a:off x="2208200" y="1377275"/>
              <a:ext cx="2008125" cy="503900"/>
            </a:xfrm>
            <a:custGeom>
              <a:avLst/>
              <a:gdLst/>
              <a:ahLst/>
              <a:cxnLst/>
              <a:rect l="l" t="t" r="r" b="b"/>
              <a:pathLst>
                <a:path w="80325" h="20156" extrusionOk="0">
                  <a:moveTo>
                    <a:pt x="296" y="20156"/>
                  </a:moveTo>
                  <a:lnTo>
                    <a:pt x="0" y="13338"/>
                  </a:lnTo>
                  <a:lnTo>
                    <a:pt x="34382" y="13338"/>
                  </a:lnTo>
                  <a:lnTo>
                    <a:pt x="34382" y="6817"/>
                  </a:lnTo>
                  <a:lnTo>
                    <a:pt x="56613" y="6817"/>
                  </a:lnTo>
                  <a:lnTo>
                    <a:pt x="56613" y="0"/>
                  </a:lnTo>
                  <a:lnTo>
                    <a:pt x="80325" y="0"/>
                  </a:lnTo>
                  <a:lnTo>
                    <a:pt x="67876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21"/>
            <p:cNvCxnSpPr/>
            <p:nvPr/>
          </p:nvCxnSpPr>
          <p:spPr>
            <a:xfrm>
              <a:off x="1483950" y="1888725"/>
              <a:ext cx="7263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Rectangle 82"/>
          <p:cNvSpPr/>
          <p:nvPr/>
        </p:nvSpPr>
        <p:spPr>
          <a:xfrm>
            <a:off x="2947400" y="4011139"/>
            <a:ext cx="389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It is a rate = # of events / unit of time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60475" y="3889001"/>
            <a:ext cx="607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Poisson process</a:t>
            </a:r>
            <a:endParaRPr/>
          </a:p>
        </p:txBody>
      </p:sp>
      <p:cxnSp>
        <p:nvCxnSpPr>
          <p:cNvPr id="4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7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0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1;p21"/>
          <p:cNvGrpSpPr/>
          <p:nvPr/>
        </p:nvGrpSpPr>
        <p:grpSpPr>
          <a:xfrm>
            <a:off x="3748104" y="1228075"/>
            <a:ext cx="93300" cy="652963"/>
            <a:chOff x="2157700" y="1768075"/>
            <a:chExt cx="93300" cy="652963"/>
          </a:xfrm>
        </p:grpSpPr>
        <p:cxnSp>
          <p:nvCxnSpPr>
            <p:cNvPr id="13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6;p21"/>
          <p:cNvSpPr txBox="1"/>
          <p:nvPr/>
        </p:nvSpPr>
        <p:spPr>
          <a:xfrm>
            <a:off x="3659754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0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3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141;p21"/>
          <p:cNvGrpSpPr/>
          <p:nvPr/>
        </p:nvGrpSpPr>
        <p:grpSpPr>
          <a:xfrm>
            <a:off x="4682218" y="1228075"/>
            <a:ext cx="93300" cy="652963"/>
            <a:chOff x="2157700" y="1768075"/>
            <a:chExt cx="93300" cy="652963"/>
          </a:xfrm>
        </p:grpSpPr>
        <p:cxnSp>
          <p:nvCxnSpPr>
            <p:cNvPr id="25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;p21"/>
          <p:cNvSpPr txBox="1"/>
          <p:nvPr/>
        </p:nvSpPr>
        <p:spPr>
          <a:xfrm>
            <a:off x="4593868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/>
          <p:cNvCxnSpPr/>
          <p:nvPr/>
        </p:nvCxnSpPr>
        <p:spPr>
          <a:xfrm>
            <a:off x="1805591" y="1701726"/>
            <a:ext cx="4550228" cy="0"/>
          </a:xfrm>
          <a:prstGeom prst="line">
            <a:avLst/>
          </a:prstGeom>
          <a:ln w="38100">
            <a:solidFill>
              <a:srgbClr val="FEB23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0"/>
              <p:cNvSpPr/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Intensity of a Poisson process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</p:txBody>
          </p:sp>
        </mc:Choice>
        <mc:Fallback xmlns="">
          <p:sp>
            <p:nvSpPr>
              <p:cNvPr id="3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  <a:blipFill>
                <a:blip r:embed="rId4"/>
                <a:stretch>
                  <a:fillRect l="-820" t="-297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41"/>
          <p:cNvSpPr/>
          <p:nvPr/>
        </p:nvSpPr>
        <p:spPr>
          <a:xfrm>
            <a:off x="1609156" y="3146188"/>
            <a:ext cx="532843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independent of history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Uniformly random occurrence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Time interval follows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62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Hawkes process: Self-exciting intensity function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88" name="Google Shape;188;p23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97" name="Google Shape;197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319575" y="2415850"/>
            <a:ext cx="1340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History 𝓗(t)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1615400" y="1355450"/>
            <a:ext cx="4736570" cy="534100"/>
            <a:chOff x="1615400" y="1355450"/>
            <a:chExt cx="4736570" cy="534100"/>
          </a:xfrm>
        </p:grpSpPr>
        <p:sp>
          <p:nvSpPr>
            <p:cNvPr id="205" name="Google Shape;205;p23"/>
            <p:cNvSpPr/>
            <p:nvPr/>
          </p:nvSpPr>
          <p:spPr>
            <a:xfrm>
              <a:off x="2208200" y="1600575"/>
              <a:ext cx="859550" cy="237125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23"/>
            <p:cNvSpPr/>
            <p:nvPr/>
          </p:nvSpPr>
          <p:spPr>
            <a:xfrm>
              <a:off x="3067750" y="1546747"/>
              <a:ext cx="552863" cy="185408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3620624" y="1361350"/>
              <a:ext cx="2731346" cy="32142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615400" y="1615400"/>
              <a:ext cx="592800" cy="274150"/>
            </a:xfrm>
            <a:custGeom>
              <a:avLst/>
              <a:gdLst/>
              <a:ahLst/>
              <a:cxnLst/>
              <a:rect l="l" t="t" r="r" b="b"/>
              <a:pathLst>
                <a:path w="23712" h="10966" extrusionOk="0">
                  <a:moveTo>
                    <a:pt x="0" y="10966"/>
                  </a:moveTo>
                  <a:lnTo>
                    <a:pt x="23712" y="10966"/>
                  </a:lnTo>
                  <a:lnTo>
                    <a:pt x="23712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9" name="Google Shape;209;p23"/>
            <p:cNvCxnSpPr/>
            <p:nvPr/>
          </p:nvCxnSpPr>
          <p:spPr>
            <a:xfrm>
              <a:off x="3056225" y="1503300"/>
              <a:ext cx="0" cy="3240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3620625" y="1355450"/>
              <a:ext cx="3000" cy="3933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p23"/>
              <p:cNvSpPr txBox="1"/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Self-exciting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each arrival increase the rate of future arrivals for some period </a:t>
                </a:r>
                <a:endParaRPr lang="en-US" sz="16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of Hawkes process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</a:t>
                </a:r>
                <a:endParaRPr lang="en-US" altLang="ko" sz="1600" b="0" i="1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𝜇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+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&lt;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𝜙</m:t>
                          </m:r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(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)</m:t>
                          </m:r>
                        </m:e>
                      </m:nary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</m:oMath>
                  </m:oMathPara>
                </a14:m>
                <a:endParaRPr lang="ar-AE" sz="18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11" name="Google Shape;211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1"/>
          <p:cNvSpPr/>
          <p:nvPr/>
        </p:nvSpPr>
        <p:spPr>
          <a:xfrm>
            <a:off x="902456" y="3862036"/>
            <a:ext cx="532843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Clustered (or </a:t>
            </a:r>
            <a:r>
              <a:rPr lang="en-US" altLang="ko-KR" sz="1600" err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bursty</a:t>
            </a: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) occurrence of events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is stochastic and history dependent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299784" y="3481142"/>
            <a:ext cx="931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Rectangle 82"/>
          <p:cNvSpPr/>
          <p:nvPr/>
        </p:nvSpPr>
        <p:spPr>
          <a:xfrm>
            <a:off x="5262929" y="3125651"/>
            <a:ext cx="180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Triggering kernel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224963" y="3481142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Rectangle 82"/>
          <p:cNvSpPr/>
          <p:nvPr/>
        </p:nvSpPr>
        <p:spPr>
          <a:xfrm>
            <a:off x="3956542" y="3125651"/>
            <a:ext cx="984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16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88" y="1483524"/>
            <a:ext cx="7920000" cy="703286"/>
          </a:xfrm>
          <a:prstGeom prst="roundRect">
            <a:avLst>
              <a:gd name="adj" fmla="val 1922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en-US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 install tick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–-upgrade </a:t>
            </a:r>
            <a:r>
              <a:rPr lang="en-US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==1.0.0 # optional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dill # optional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694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2369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Use - Simulation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428" y="1483524"/>
            <a:ext cx="7920000" cy="999418"/>
          </a:xfrm>
          <a:prstGeom prst="roundRect">
            <a:avLst>
              <a:gd name="adj" fmla="val 823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tick.hawkes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HawkesKernel0,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HawkesKernelExp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HawkesKernelPowerLaw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HawkesKernelTimeFunc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(.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1.3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intensity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decay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np.linspace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Simulation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using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times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endParaRPr lang="ko-KR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" y="3442904"/>
            <a:ext cx="8179724" cy="118811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088" y="3037545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Let’s run the sample code !</a:t>
            </a:r>
          </a:p>
        </p:txBody>
      </p:sp>
    </p:spTree>
    <p:extLst>
      <p:ext uri="{BB962C8B-B14F-4D97-AF65-F5344CB8AC3E}">
        <p14:creationId xmlns:p14="http://schemas.microsoft.com/office/powerpoint/2010/main" val="25394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Predicting Retweet Dynamics using Hawkes Process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grpSp>
        <p:nvGrpSpPr>
          <p:cNvPr id="47" name="Google Shape;190;p23"/>
          <p:cNvGrpSpPr/>
          <p:nvPr/>
        </p:nvGrpSpPr>
        <p:grpSpPr>
          <a:xfrm>
            <a:off x="3555213" y="1512957"/>
            <a:ext cx="145229" cy="719892"/>
            <a:chOff x="2136806" y="1716146"/>
            <a:chExt cx="145229" cy="719892"/>
          </a:xfrm>
        </p:grpSpPr>
        <p:cxnSp>
          <p:nvCxnSpPr>
            <p:cNvPr id="10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0;p23"/>
          <p:cNvGrpSpPr/>
          <p:nvPr/>
        </p:nvGrpSpPr>
        <p:grpSpPr>
          <a:xfrm>
            <a:off x="4399325" y="1512957"/>
            <a:ext cx="145229" cy="719892"/>
            <a:chOff x="2136806" y="1716146"/>
            <a:chExt cx="145229" cy="719892"/>
          </a:xfrm>
        </p:grpSpPr>
        <p:cxnSp>
          <p:nvCxnSpPr>
            <p:cNvPr id="10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0;p23"/>
          <p:cNvGrpSpPr/>
          <p:nvPr/>
        </p:nvGrpSpPr>
        <p:grpSpPr>
          <a:xfrm>
            <a:off x="4567098" y="1512957"/>
            <a:ext cx="145229" cy="719892"/>
            <a:chOff x="2136806" y="1716146"/>
            <a:chExt cx="145229" cy="719892"/>
          </a:xfrm>
        </p:grpSpPr>
        <p:cxnSp>
          <p:nvCxnSpPr>
            <p:cNvPr id="10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;p23"/>
          <p:cNvGrpSpPr/>
          <p:nvPr/>
        </p:nvGrpSpPr>
        <p:grpSpPr>
          <a:xfrm>
            <a:off x="48867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90;p23"/>
          <p:cNvGrpSpPr/>
          <p:nvPr/>
        </p:nvGrpSpPr>
        <p:grpSpPr>
          <a:xfrm>
            <a:off x="533119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 descr="retweet twit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1475920"/>
            <a:ext cx="2269364" cy="16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Google Shape;188;p23"/>
          <p:cNvCxnSpPr/>
          <p:nvPr/>
        </p:nvCxnSpPr>
        <p:spPr>
          <a:xfrm>
            <a:off x="2832007" y="2229686"/>
            <a:ext cx="423357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89;p23"/>
          <p:cNvSpPr txBox="1"/>
          <p:nvPr/>
        </p:nvSpPr>
        <p:spPr>
          <a:xfrm>
            <a:off x="7058256" y="1994486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199;p23"/>
          <p:cNvSpPr txBox="1"/>
          <p:nvPr/>
        </p:nvSpPr>
        <p:spPr>
          <a:xfrm>
            <a:off x="3487757" y="226096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00;p23"/>
          <p:cNvSpPr txBox="1"/>
          <p:nvPr/>
        </p:nvSpPr>
        <p:spPr>
          <a:xfrm>
            <a:off x="43389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01;p23"/>
          <p:cNvSpPr txBox="1"/>
          <p:nvPr/>
        </p:nvSpPr>
        <p:spPr>
          <a:xfrm>
            <a:off x="4495038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01;p23">
            <a:extLst>
              <a:ext uri="{FF2B5EF4-FFF2-40B4-BE49-F238E27FC236}">
                <a16:creationId xmlns:a16="http://schemas.microsoft.com/office/drawing/2014/main" id="{628E0A03-63E6-418F-BF3B-2E9DAEF502D8}"/>
              </a:ext>
            </a:extLst>
          </p:cNvPr>
          <p:cNvSpPr txBox="1"/>
          <p:nvPr/>
        </p:nvSpPr>
        <p:spPr>
          <a:xfrm>
            <a:off x="48051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sym typeface="Roboto"/>
              </a:rPr>
              <a:t>4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01;p23">
            <a:extLst>
              <a:ext uri="{FF2B5EF4-FFF2-40B4-BE49-F238E27FC236}">
                <a16:creationId xmlns:a16="http://schemas.microsoft.com/office/drawing/2014/main" id="{422F63FD-B6F1-435D-8932-9D6E380E15E7}"/>
              </a:ext>
            </a:extLst>
          </p:cNvPr>
          <p:cNvSpPr txBox="1"/>
          <p:nvPr/>
        </p:nvSpPr>
        <p:spPr>
          <a:xfrm>
            <a:off x="5286966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C00838D-F074-4AFD-9DFB-A0455A094F9E}"/>
              </a:ext>
            </a:extLst>
          </p:cNvPr>
          <p:cNvGrpSpPr/>
          <p:nvPr/>
        </p:nvGrpSpPr>
        <p:grpSpPr>
          <a:xfrm>
            <a:off x="3047524" y="1115627"/>
            <a:ext cx="2575335" cy="1099280"/>
            <a:chOff x="2906810" y="995391"/>
            <a:chExt cx="2575335" cy="1099280"/>
          </a:xfrm>
        </p:grpSpPr>
        <p:sp>
          <p:nvSpPr>
            <p:cNvPr id="84" name="Google Shape;207;p23">
              <a:extLst>
                <a:ext uri="{FF2B5EF4-FFF2-40B4-BE49-F238E27FC236}">
                  <a16:creationId xmlns:a16="http://schemas.microsoft.com/office/drawing/2014/main" id="{8B28A166-B1FD-437E-BB73-B5A7DBF0BB9D}"/>
                </a:ext>
              </a:extLst>
            </p:cNvPr>
            <p:cNvSpPr/>
            <p:nvPr/>
          </p:nvSpPr>
          <p:spPr>
            <a:xfrm>
              <a:off x="4814473" y="1161947"/>
              <a:ext cx="443547" cy="31067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85" name="Group 20">
              <a:extLst>
                <a:ext uri="{FF2B5EF4-FFF2-40B4-BE49-F238E27FC236}">
                  <a16:creationId xmlns:a16="http://schemas.microsoft.com/office/drawing/2014/main" id="{C41F11F7-F5B9-4598-8CBA-C1B4C6922955}"/>
                </a:ext>
              </a:extLst>
            </p:cNvPr>
            <p:cNvGrpSpPr/>
            <p:nvPr/>
          </p:nvGrpSpPr>
          <p:grpSpPr>
            <a:xfrm>
              <a:off x="2906810" y="995391"/>
              <a:ext cx="2575335" cy="1099280"/>
              <a:chOff x="2906810" y="995391"/>
              <a:chExt cx="2575335" cy="1099280"/>
            </a:xfrm>
          </p:grpSpPr>
          <p:grpSp>
            <p:nvGrpSpPr>
              <p:cNvPr id="86" name="Google Shape;204;p23"/>
              <p:cNvGrpSpPr/>
              <p:nvPr/>
            </p:nvGrpSpPr>
            <p:grpSpPr>
              <a:xfrm>
                <a:off x="2906810" y="997958"/>
                <a:ext cx="2351210" cy="1096713"/>
                <a:chOff x="1621794" y="792837"/>
                <a:chExt cx="2351210" cy="1096713"/>
              </a:xfrm>
            </p:grpSpPr>
            <p:sp>
              <p:nvSpPr>
                <p:cNvPr id="88" name="Google Shape;205;p23"/>
                <p:cNvSpPr/>
                <p:nvPr/>
              </p:nvSpPr>
              <p:spPr>
                <a:xfrm>
                  <a:off x="2208200" y="1600575"/>
                  <a:ext cx="859550" cy="2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9" name="Google Shape;206;p23"/>
                <p:cNvSpPr/>
                <p:nvPr/>
              </p:nvSpPr>
              <p:spPr>
                <a:xfrm>
                  <a:off x="3061357" y="1546747"/>
                  <a:ext cx="147556" cy="16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Google Shape;207;p23"/>
                <p:cNvSpPr/>
                <p:nvPr/>
              </p:nvSpPr>
              <p:spPr>
                <a:xfrm>
                  <a:off x="3206965" y="1311917"/>
                  <a:ext cx="305323" cy="3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Google Shape;208;p23"/>
                <p:cNvSpPr/>
                <p:nvPr/>
              </p:nvSpPr>
              <p:spPr>
                <a:xfrm>
                  <a:off x="1621794" y="1615400"/>
                  <a:ext cx="592800" cy="2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2" h="10966" extrusionOk="0">
                      <a:moveTo>
                        <a:pt x="0" y="10966"/>
                      </a:moveTo>
                      <a:lnTo>
                        <a:pt x="23712" y="10966"/>
                      </a:lnTo>
                      <a:lnTo>
                        <a:pt x="23712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92" name="Google Shape;209;p23"/>
                <p:cNvCxnSpPr/>
                <p:nvPr/>
              </p:nvCxnSpPr>
              <p:spPr>
                <a:xfrm>
                  <a:off x="3056225" y="1503300"/>
                  <a:ext cx="0" cy="324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10;p23"/>
                <p:cNvCxnSpPr/>
                <p:nvPr/>
              </p:nvCxnSpPr>
              <p:spPr>
                <a:xfrm>
                  <a:off x="3206965" y="1324970"/>
                  <a:ext cx="3000" cy="393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10;p23">
                  <a:extLst>
                    <a:ext uri="{FF2B5EF4-FFF2-40B4-BE49-F238E27FC236}">
                      <a16:creationId xmlns:a16="http://schemas.microsoft.com/office/drawing/2014/main" id="{016BE199-2D91-4891-84C5-3BAC8161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585" y="947443"/>
                  <a:ext cx="0" cy="7103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10;p23">
                  <a:extLst>
                    <a:ext uri="{FF2B5EF4-FFF2-40B4-BE49-F238E27FC236}">
                      <a16:creationId xmlns:a16="http://schemas.microsoft.com/office/drawing/2014/main" id="{3D833258-297C-457D-8F6A-FCDA8A003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004" y="792837"/>
                  <a:ext cx="0" cy="494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7" name="Google Shape;207;p23">
                <a:extLst>
                  <a:ext uri="{FF2B5EF4-FFF2-40B4-BE49-F238E27FC236}">
                    <a16:creationId xmlns:a16="http://schemas.microsoft.com/office/drawing/2014/main" id="{65C1C91B-3DF0-469A-8FA0-AA371FF2FA40}"/>
                  </a:ext>
                </a:extLst>
              </p:cNvPr>
              <p:cNvSpPr/>
              <p:nvPr/>
            </p:nvSpPr>
            <p:spPr>
              <a:xfrm>
                <a:off x="5258021" y="995391"/>
                <a:ext cx="224124" cy="28854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9485" extrusionOk="0">
                    <a:moveTo>
                      <a:pt x="0" y="0"/>
                    </a:moveTo>
                    <a:cubicBezTo>
                      <a:pt x="642" y="741"/>
                      <a:pt x="2124" y="3211"/>
                      <a:pt x="3853" y="4446"/>
                    </a:cubicBezTo>
                    <a:cubicBezTo>
                      <a:pt x="5582" y="5681"/>
                      <a:pt x="7706" y="6719"/>
                      <a:pt x="10374" y="7410"/>
                    </a:cubicBezTo>
                    <a:cubicBezTo>
                      <a:pt x="13042" y="8102"/>
                      <a:pt x="15858" y="8249"/>
                      <a:pt x="19859" y="8595"/>
                    </a:cubicBezTo>
                    <a:cubicBezTo>
                      <a:pt x="23860" y="8941"/>
                      <a:pt x="31962" y="9337"/>
                      <a:pt x="34382" y="9485"/>
                    </a:cubicBezTo>
                  </a:path>
                </a:pathLst>
              </a:cu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64" name="Google Shape;190;p23"/>
          <p:cNvGrpSpPr/>
          <p:nvPr/>
        </p:nvGrpSpPr>
        <p:grpSpPr>
          <a:xfrm>
            <a:off x="556092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90;p23"/>
          <p:cNvGrpSpPr/>
          <p:nvPr/>
        </p:nvGrpSpPr>
        <p:grpSpPr>
          <a:xfrm>
            <a:off x="5706150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90;p23"/>
          <p:cNvGrpSpPr/>
          <p:nvPr/>
        </p:nvGrpSpPr>
        <p:grpSpPr>
          <a:xfrm>
            <a:off x="585250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90;p23"/>
          <p:cNvGrpSpPr/>
          <p:nvPr/>
        </p:nvGrpSpPr>
        <p:grpSpPr>
          <a:xfrm>
            <a:off x="60660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90;p23"/>
          <p:cNvGrpSpPr/>
          <p:nvPr/>
        </p:nvGrpSpPr>
        <p:grpSpPr>
          <a:xfrm>
            <a:off x="628441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7">
            <a:extLst>
              <a:ext uri="{FF2B5EF4-FFF2-40B4-BE49-F238E27FC236}">
                <a16:creationId xmlns:a16="http://schemas.microsoft.com/office/drawing/2014/main" id="{36FB935D-7B9A-B446-B5AA-134C8B90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6" y="3320076"/>
            <a:ext cx="4290858" cy="426103"/>
          </a:xfrm>
          <a:prstGeom prst="rect">
            <a:avLst/>
          </a:prstGeom>
        </p:spPr>
      </p:pic>
      <p:pic>
        <p:nvPicPr>
          <p:cNvPr id="70" name="Picture 68">
            <a:extLst>
              <a:ext uri="{FF2B5EF4-FFF2-40B4-BE49-F238E27FC236}">
                <a16:creationId xmlns:a16="http://schemas.microsoft.com/office/drawing/2014/main" id="{1BD964C5-13C0-6B43-A01B-A1A434B3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6" y="2992413"/>
            <a:ext cx="771445" cy="308578"/>
          </a:xfrm>
          <a:prstGeom prst="rect">
            <a:avLst/>
          </a:prstGeom>
        </p:spPr>
      </p:pic>
      <p:pic>
        <p:nvPicPr>
          <p:cNvPr id="71" name="Picture 65">
            <a:extLst>
              <a:ext uri="{FF2B5EF4-FFF2-40B4-BE49-F238E27FC236}">
                <a16:creationId xmlns:a16="http://schemas.microsoft.com/office/drawing/2014/main" id="{7DE089BC-249C-E647-AB3C-70E3E3FA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309" y="3965280"/>
            <a:ext cx="5359545" cy="527890"/>
          </a:xfrm>
          <a:prstGeom prst="rect">
            <a:avLst/>
          </a:prstGeom>
        </p:spPr>
      </p:pic>
      <p:pic>
        <p:nvPicPr>
          <p:cNvPr id="72" name="Picture 66">
            <a:extLst>
              <a:ext uri="{FF2B5EF4-FFF2-40B4-BE49-F238E27FC236}">
                <a16:creationId xmlns:a16="http://schemas.microsoft.com/office/drawing/2014/main" id="{B2624749-614C-B84F-9969-82A4DC5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58" y="3645702"/>
            <a:ext cx="3115491" cy="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Add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virtualenv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to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Jupyter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kernel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1436" y="1122848"/>
            <a:ext cx="7960614" cy="654532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python3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user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display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050" dirty="0" smtClean="0">
                <a:solidFill>
                  <a:srgbClr val="FFD500"/>
                </a:solidFill>
                <a:latin typeface="Consolas" panose="020B0609020204030204" pitchFamily="49" charset="0"/>
              </a:rPr>
              <a:t>samsung-ds-0710-env“</a:t>
            </a:r>
            <a:endParaRPr lang="en-US" altLang="ko-KR" sz="1050" dirty="0" smtClean="0">
              <a:solidFill>
                <a:srgbClr val="FFD5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Installed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kernelspec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in 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local/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share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kernels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env</a:t>
            </a:r>
            <a:endParaRPr lang="ko-KR" altLang="en-US" sz="105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493" t="15635" r="40216" b="50375"/>
          <a:stretch/>
        </p:blipFill>
        <p:spPr>
          <a:xfrm>
            <a:off x="1617807" y="2710355"/>
            <a:ext cx="4876800" cy="1971578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2159043"/>
            <a:ext cx="7920000" cy="318865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notebook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81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83626" y="16979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 소스 트리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00B84-2AF8-45FC-9D30-0E825F0728E3}"/>
              </a:ext>
            </a:extLst>
          </p:cNvPr>
          <p:cNvSpPr txBox="1"/>
          <p:nvPr/>
        </p:nvSpPr>
        <p:spPr>
          <a:xfrm>
            <a:off x="412984" y="1142243"/>
            <a:ext cx="5462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/>
            <a:r>
              <a:rPr lang="en-US" altLang="ko-KR" sz="1600">
                <a:hlinkClick r:id="rId2"/>
              </a:rPr>
              <a:t>https://github.com/NII-Kobayashi/TiDeH</a:t>
            </a:r>
            <a:endParaRPr lang="en-US" altLang="ko-KR" sz="160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" y="1544180"/>
            <a:ext cx="7920000" cy="1557636"/>
          </a:xfrm>
          <a:prstGeom prst="roundRect">
            <a:avLst>
              <a:gd name="adj" fmla="val 685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https: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github.com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NII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Kobayashi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Enumerating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1.61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310.00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Resolving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connectivity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8F7F7434-29CF-4680-BAB1-B27F9009566D}"/>
              </a:ext>
            </a:extLst>
          </p:cNvPr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sp>
        <p:nvSpPr>
          <p:cNvPr id="8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Get ready for the codes!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see is …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Every other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&lt;relative tweeted/retweeted time in seconds&gt;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&lt;number of followers of retweeting person&gt;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see </a:t>
            </a: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is …</a:t>
            </a:r>
            <a:endParaRPr lang="en-US" altLang="ko-KR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8" name="Google Shape;188;p23">
            <a:extLst>
              <a:ext uri="{FF2B5EF4-FFF2-40B4-BE49-F238E27FC236}">
                <a16:creationId xmlns:a16="http://schemas.microsoft.com/office/drawing/2014/main" id="{D3496416-A044-4BC7-8003-AA8CB4BF80E5}"/>
              </a:ext>
            </a:extLst>
          </p:cNvPr>
          <p:cNvCxnSpPr>
            <a:cxnSpLocks/>
          </p:cNvCxnSpPr>
          <p:nvPr/>
        </p:nvCxnSpPr>
        <p:spPr>
          <a:xfrm>
            <a:off x="4917751" y="4390438"/>
            <a:ext cx="3108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27515825-B177-486C-97FA-5AF2A20AAC51}"/>
              </a:ext>
            </a:extLst>
          </p:cNvPr>
          <p:cNvSpPr txBox="1"/>
          <p:nvPr/>
        </p:nvSpPr>
        <p:spPr>
          <a:xfrm>
            <a:off x="8026400" y="4155238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90;p23">
            <a:extLst>
              <a:ext uri="{FF2B5EF4-FFF2-40B4-BE49-F238E27FC236}">
                <a16:creationId xmlns:a16="http://schemas.microsoft.com/office/drawing/2014/main" id="{CCF82D0A-631A-41E3-9D96-B46EFB63E344}"/>
              </a:ext>
            </a:extLst>
          </p:cNvPr>
          <p:cNvGrpSpPr/>
          <p:nvPr/>
        </p:nvGrpSpPr>
        <p:grpSpPr>
          <a:xfrm>
            <a:off x="5189812" y="3906262"/>
            <a:ext cx="93300" cy="484176"/>
            <a:chOff x="2157700" y="1768075"/>
            <a:chExt cx="93300" cy="484176"/>
          </a:xfrm>
        </p:grpSpPr>
        <p:cxnSp>
          <p:nvCxnSpPr>
            <p:cNvPr id="12" name="Google Shape;191;p23">
              <a:extLst>
                <a:ext uri="{FF2B5EF4-FFF2-40B4-BE49-F238E27FC236}">
                  <a16:creationId xmlns:a16="http://schemas.microsoft.com/office/drawing/2014/main" id="{710DD487-7E9C-4D75-ACA3-5FB2D950BC4A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2;p23">
              <a:extLst>
                <a:ext uri="{FF2B5EF4-FFF2-40B4-BE49-F238E27FC236}">
                  <a16:creationId xmlns:a16="http://schemas.microsoft.com/office/drawing/2014/main" id="{0900556C-DE54-4023-83C8-976386751D5C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61FB42FC-AE5C-4E2C-8F07-DA124962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7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8DC9E-C537-453E-8927-D51FA54A0D92}"/>
              </a:ext>
            </a:extLst>
          </p:cNvPr>
          <p:cNvSpPr txBox="1"/>
          <p:nvPr/>
        </p:nvSpPr>
        <p:spPr>
          <a:xfrm>
            <a:off x="4748224" y="4400927"/>
            <a:ext cx="1088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Original Tweet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t = 0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Follower: 90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17" name="Google Shape;190;p23">
            <a:extLst>
              <a:ext uri="{FF2B5EF4-FFF2-40B4-BE49-F238E27FC236}">
                <a16:creationId xmlns:a16="http://schemas.microsoft.com/office/drawing/2014/main" id="{18F49976-E1A5-4193-867C-595853F145B5}"/>
              </a:ext>
            </a:extLst>
          </p:cNvPr>
          <p:cNvGrpSpPr/>
          <p:nvPr/>
        </p:nvGrpSpPr>
        <p:grpSpPr>
          <a:xfrm>
            <a:off x="6260124" y="3906262"/>
            <a:ext cx="93300" cy="484176"/>
            <a:chOff x="2157700" y="1768075"/>
            <a:chExt cx="93300" cy="484176"/>
          </a:xfrm>
        </p:grpSpPr>
        <p:cxnSp>
          <p:nvCxnSpPr>
            <p:cNvPr id="18" name="Google Shape;191;p23">
              <a:extLst>
                <a:ext uri="{FF2B5EF4-FFF2-40B4-BE49-F238E27FC236}">
                  <a16:creationId xmlns:a16="http://schemas.microsoft.com/office/drawing/2014/main" id="{0E06E831-6F93-4DF1-A9CB-34DC8C2BF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2;p23">
              <a:extLst>
                <a:ext uri="{FF2B5EF4-FFF2-40B4-BE49-F238E27FC236}">
                  <a16:creationId xmlns:a16="http://schemas.microsoft.com/office/drawing/2014/main" id="{4EBFB332-42D2-4702-B295-F153C900C2F6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070F40E6-6056-4DA1-94DD-75AF5C38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79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C68EA-66ED-4CD4-8CA8-35696E1F5067}"/>
              </a:ext>
            </a:extLst>
          </p:cNvPr>
          <p:cNvSpPr txBox="1"/>
          <p:nvPr/>
        </p:nvSpPr>
        <p:spPr>
          <a:xfrm>
            <a:off x="5715909" y="4400927"/>
            <a:ext cx="11817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Retweet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t = 292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Follower: 43344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23" name="Google Shape;190;p23">
            <a:extLst>
              <a:ext uri="{FF2B5EF4-FFF2-40B4-BE49-F238E27FC236}">
                <a16:creationId xmlns:a16="http://schemas.microsoft.com/office/drawing/2014/main" id="{E21FEAD2-F5B8-40C0-BB56-0DDCC0BE4E40}"/>
              </a:ext>
            </a:extLst>
          </p:cNvPr>
          <p:cNvGrpSpPr/>
          <p:nvPr/>
        </p:nvGrpSpPr>
        <p:grpSpPr>
          <a:xfrm>
            <a:off x="6926456" y="3906262"/>
            <a:ext cx="93300" cy="484176"/>
            <a:chOff x="2157700" y="1768075"/>
            <a:chExt cx="93300" cy="484176"/>
          </a:xfrm>
        </p:grpSpPr>
        <p:cxnSp>
          <p:nvCxnSpPr>
            <p:cNvPr id="24" name="Google Shape;191;p23">
              <a:extLst>
                <a:ext uri="{FF2B5EF4-FFF2-40B4-BE49-F238E27FC236}">
                  <a16:creationId xmlns:a16="http://schemas.microsoft.com/office/drawing/2014/main" id="{795795DD-52E6-42BE-8B30-FA94C82D4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2;p23">
              <a:extLst>
                <a:ext uri="{FF2B5EF4-FFF2-40B4-BE49-F238E27FC236}">
                  <a16:creationId xmlns:a16="http://schemas.microsoft.com/office/drawing/2014/main" id="{610522FE-F08C-4206-95AC-872519940A9E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80C9E98F-9E98-42E1-9154-D6334E1C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11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190;p23">
            <a:extLst>
              <a:ext uri="{FF2B5EF4-FFF2-40B4-BE49-F238E27FC236}">
                <a16:creationId xmlns:a16="http://schemas.microsoft.com/office/drawing/2014/main" id="{2E6463CD-A75A-4EAC-86C0-95EF6DFE4763}"/>
              </a:ext>
            </a:extLst>
          </p:cNvPr>
          <p:cNvGrpSpPr/>
          <p:nvPr/>
        </p:nvGrpSpPr>
        <p:grpSpPr>
          <a:xfrm>
            <a:off x="7221549" y="3906262"/>
            <a:ext cx="93300" cy="484176"/>
            <a:chOff x="2157700" y="1768075"/>
            <a:chExt cx="93300" cy="484176"/>
          </a:xfrm>
        </p:grpSpPr>
        <p:cxnSp>
          <p:nvCxnSpPr>
            <p:cNvPr id="28" name="Google Shape;191;p23">
              <a:extLst>
                <a:ext uri="{FF2B5EF4-FFF2-40B4-BE49-F238E27FC236}">
                  <a16:creationId xmlns:a16="http://schemas.microsoft.com/office/drawing/2014/main" id="{C4C0D6EC-9B66-4438-ADCA-24216D2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92;p23">
              <a:extLst>
                <a:ext uri="{FF2B5EF4-FFF2-40B4-BE49-F238E27FC236}">
                  <a16:creationId xmlns:a16="http://schemas.microsoft.com/office/drawing/2014/main" id="{0FF74DD7-DC5D-47D4-8BBE-428B3244DD0F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2" descr="ê´ë ¨ ì´ë¯¸ì§">
            <a:extLst>
              <a:ext uri="{FF2B5EF4-FFF2-40B4-BE49-F238E27FC236}">
                <a16:creationId xmlns:a16="http://schemas.microsoft.com/office/drawing/2014/main" id="{3CDABE7A-D2A7-491B-8435-ED8FC922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04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90;p23">
            <a:extLst>
              <a:ext uri="{FF2B5EF4-FFF2-40B4-BE49-F238E27FC236}">
                <a16:creationId xmlns:a16="http://schemas.microsoft.com/office/drawing/2014/main" id="{F2830228-E62C-4DCA-8BA8-8FFFF9CDA0A5}"/>
              </a:ext>
            </a:extLst>
          </p:cNvPr>
          <p:cNvGrpSpPr/>
          <p:nvPr/>
        </p:nvGrpSpPr>
        <p:grpSpPr>
          <a:xfrm>
            <a:off x="7469387" y="3906262"/>
            <a:ext cx="93300" cy="484176"/>
            <a:chOff x="2157700" y="1768075"/>
            <a:chExt cx="93300" cy="484176"/>
          </a:xfrm>
        </p:grpSpPr>
        <p:cxnSp>
          <p:nvCxnSpPr>
            <p:cNvPr id="33" name="Google Shape;191;p23">
              <a:extLst>
                <a:ext uri="{FF2B5EF4-FFF2-40B4-BE49-F238E27FC236}">
                  <a16:creationId xmlns:a16="http://schemas.microsoft.com/office/drawing/2014/main" id="{451EACB3-69A9-4C55-A65F-445A8ED4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2;p23">
              <a:extLst>
                <a:ext uri="{FF2B5EF4-FFF2-40B4-BE49-F238E27FC236}">
                  <a16:creationId xmlns:a16="http://schemas.microsoft.com/office/drawing/2014/main" id="{ACE20EB1-A2A3-4BA8-86BE-1F76DF894591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26F0CC28-746D-4D38-8557-7152C84D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42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270310-C333-459C-B4C0-78E90C63F0CC}"/>
              </a:ext>
            </a:extLst>
          </p:cNvPr>
          <p:cNvSpPr txBox="1"/>
          <p:nvPr/>
        </p:nvSpPr>
        <p:spPr>
          <a:xfrm>
            <a:off x="3894227" y="4390438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</a:rPr>
              <a:t>Actual time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0.500</a:t>
            </a:r>
            <a:endParaRPr lang="ko-KR" altLang="en-US" sz="1100">
              <a:latin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D9D424-13D1-4D9B-BAEF-6B01236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1228232"/>
            <a:ext cx="7920000" cy="222380"/>
          </a:xfrm>
          <a:prstGeom prst="roundRect">
            <a:avLst>
              <a:gd name="adj" fmla="val 28712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TiDeH$ python3 example_native.py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6A33FD-AFA5-453D-8CE2-8A3DB0F3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2683809"/>
            <a:ext cx="7920000" cy="1552546"/>
          </a:xfrm>
          <a:prstGeom prst="roundRect">
            <a:avLst>
              <a:gd name="adj" fmla="val 5868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Estimated parameters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0.001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0.414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phi0: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0.140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tm: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1.822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Average % error (estimated to fitted):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12.33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from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hours: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37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at hour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2170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 error (absolute):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02161" y="2310538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Roboto" panose="020B0600000101010101" charset="0"/>
                <a:ea typeface="Roboto" panose="020B0600000101010101" charset="0"/>
              </a:rPr>
              <a:t>Then, you will see the results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346" y="1485329"/>
            <a:ext cx="8025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 panose="020B0600000101010101" charset="0"/>
              </a:rPr>
              <a:t>Example </a:t>
            </a:r>
            <a:r>
              <a:rPr lang="en-US" altLang="ko-KR" dirty="0">
                <a:latin typeface="Roboto" panose="020B0600000101010101" charset="0"/>
              </a:rPr>
              <a:t>of predicting future retweet </a:t>
            </a:r>
            <a:r>
              <a:rPr lang="en-US" altLang="ko-KR" dirty="0" smtClean="0">
                <a:latin typeface="Roboto" panose="020B0600000101010101" charset="0"/>
              </a:rPr>
              <a:t>activity. Given an observation time, the </a:t>
            </a:r>
            <a:r>
              <a:rPr lang="en-US" altLang="ko-KR" dirty="0">
                <a:latin typeface="Roboto" panose="020B0600000101010101" charset="0"/>
              </a:rPr>
              <a:t>parameters of the infectious rate are estimated </a:t>
            </a:r>
            <a:r>
              <a:rPr lang="en-US" altLang="ko-KR" dirty="0" smtClean="0">
                <a:latin typeface="Roboto" panose="020B0600000101010101" charset="0"/>
              </a:rPr>
              <a:t>and then, the </a:t>
            </a:r>
            <a:r>
              <a:rPr lang="en-US" altLang="ko-KR" dirty="0">
                <a:latin typeface="Roboto" panose="020B0600000101010101" charset="0"/>
              </a:rPr>
              <a:t>number of retweets before a given time </a:t>
            </a:r>
            <a:r>
              <a:rPr lang="en-US" altLang="ko-KR" dirty="0" smtClean="0">
                <a:latin typeface="Roboto" panose="020B0600000101010101" charset="0"/>
              </a:rPr>
              <a:t>is </a:t>
            </a:r>
            <a:r>
              <a:rPr lang="en-US" altLang="ko-KR" dirty="0">
                <a:latin typeface="Roboto" panose="020B0600000101010101" charset="0"/>
              </a:rPr>
              <a:t>predicted</a:t>
            </a:r>
            <a:r>
              <a:rPr lang="en-US" altLang="ko-KR" dirty="0" smtClean="0">
                <a:latin typeface="Roboto" panose="020B0600000101010101" charset="0"/>
              </a:rPr>
              <a:t>.</a:t>
            </a:r>
            <a:endParaRPr lang="en-US" altLang="ko-KR" dirty="0">
              <a:latin typeface="Roboto" panose="020B0600000101010101" charset="0"/>
            </a:endParaRPr>
          </a:p>
        </p:txBody>
      </p:sp>
      <p:sp>
        <p:nvSpPr>
          <p:cNvPr id="11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</p:spTree>
    <p:extLst>
      <p:ext uri="{BB962C8B-B14F-4D97-AF65-F5344CB8AC3E}">
        <p14:creationId xmlns:p14="http://schemas.microsoft.com/office/powerpoint/2010/main" val="2302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9" y="1380934"/>
            <a:ext cx="7920000" cy="1313520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import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dataset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sample_file.txt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  <a:blipFill>
                <a:blip r:embed="rId3"/>
                <a:stretch>
                  <a:fillRect l="-22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2021875" y="3122779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2"/>
          <p:cNvSpPr/>
          <p:nvPr/>
        </p:nvSpPr>
        <p:spPr>
          <a:xfrm>
            <a:off x="1357366" y="3056583"/>
            <a:ext cx="1120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Infectious</a:t>
            </a:r>
            <a:endParaRPr lang="en-US" sz="1600" b="1" dirty="0">
              <a:solidFill>
                <a:schemeClr val="accent3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rate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702968" y="3139716"/>
            <a:ext cx="300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82"/>
          <p:cNvSpPr/>
          <p:nvPr/>
        </p:nvSpPr>
        <p:spPr>
          <a:xfrm>
            <a:off x="3181402" y="3220266"/>
            <a:ext cx="1277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# Followers</a:t>
            </a:r>
            <a:endParaRPr lang="en-US" sz="160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2942925" y="3183739"/>
            <a:ext cx="284197" cy="115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parameters of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TiDeH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(p_0, r_0, phi_0,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879587" y="2621778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634" y="3389965"/>
            <a:ext cx="7960614" cy="1479791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tideh/estimate.py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–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Esitmate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base rate</a:t>
            </a:r>
            <a:r>
              <a:rPr kumimoji="0" lang="en-US" altLang="ko-KR" sz="1050" b="0" i="0" u="none" strike="noStrike" cap="none" normalizeH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p0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estimate_infectious_rate_constant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events_tmp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count_current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596715" y="2773081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456" y="3442503"/>
            <a:ext cx="7920000" cy="1147250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tideh/fit.py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parameters r_0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phi_0,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scipy.optimize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fit_parameter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None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np.array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func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loss_function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x0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args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))[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Markov Random Field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/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/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277339-F396-410B-AD06-06A3FE342DAF}"/>
              </a:ext>
            </a:extLst>
          </p:cNvPr>
          <p:cNvSpPr/>
          <p:nvPr/>
        </p:nvSpPr>
        <p:spPr>
          <a:xfrm>
            <a:off x="1028700" y="2931459"/>
            <a:ext cx="1183341" cy="726141"/>
          </a:xfrm>
          <a:custGeom>
            <a:avLst/>
            <a:gdLst>
              <a:gd name="connsiteX0" fmla="*/ 0 w 1183341"/>
              <a:gd name="connsiteY0" fmla="*/ 726141 h 726141"/>
              <a:gd name="connsiteX1" fmla="*/ 53788 w 1183341"/>
              <a:gd name="connsiteY1" fmla="*/ 726141 h 726141"/>
              <a:gd name="connsiteX2" fmla="*/ 114300 w 1183341"/>
              <a:gd name="connsiteY2" fmla="*/ 712694 h 726141"/>
              <a:gd name="connsiteX3" fmla="*/ 174812 w 1183341"/>
              <a:gd name="connsiteY3" fmla="*/ 685800 h 726141"/>
              <a:gd name="connsiteX4" fmla="*/ 215153 w 1183341"/>
              <a:gd name="connsiteY4" fmla="*/ 679076 h 726141"/>
              <a:gd name="connsiteX5" fmla="*/ 282388 w 1183341"/>
              <a:gd name="connsiteY5" fmla="*/ 638735 h 726141"/>
              <a:gd name="connsiteX6" fmla="*/ 322729 w 1183341"/>
              <a:gd name="connsiteY6" fmla="*/ 605117 h 726141"/>
              <a:gd name="connsiteX7" fmla="*/ 376518 w 1183341"/>
              <a:gd name="connsiteY7" fmla="*/ 564776 h 726141"/>
              <a:gd name="connsiteX8" fmla="*/ 430306 w 1183341"/>
              <a:gd name="connsiteY8" fmla="*/ 537882 h 726141"/>
              <a:gd name="connsiteX9" fmla="*/ 470647 w 1183341"/>
              <a:gd name="connsiteY9" fmla="*/ 477370 h 726141"/>
              <a:gd name="connsiteX10" fmla="*/ 524435 w 1183341"/>
              <a:gd name="connsiteY10" fmla="*/ 430306 h 726141"/>
              <a:gd name="connsiteX11" fmla="*/ 578224 w 1183341"/>
              <a:gd name="connsiteY11" fmla="*/ 363070 h 726141"/>
              <a:gd name="connsiteX12" fmla="*/ 638735 w 1183341"/>
              <a:gd name="connsiteY12" fmla="*/ 289112 h 726141"/>
              <a:gd name="connsiteX13" fmla="*/ 652182 w 1183341"/>
              <a:gd name="connsiteY13" fmla="*/ 228600 h 726141"/>
              <a:gd name="connsiteX14" fmla="*/ 712694 w 1183341"/>
              <a:gd name="connsiteY14" fmla="*/ 134470 h 726141"/>
              <a:gd name="connsiteX15" fmla="*/ 766482 w 1183341"/>
              <a:gd name="connsiteY15" fmla="*/ 60512 h 726141"/>
              <a:gd name="connsiteX16" fmla="*/ 853888 w 1183341"/>
              <a:gd name="connsiteY16" fmla="*/ 6723 h 726141"/>
              <a:gd name="connsiteX17" fmla="*/ 968188 w 1183341"/>
              <a:gd name="connsiteY17" fmla="*/ 0 h 726141"/>
              <a:gd name="connsiteX18" fmla="*/ 1089212 w 1183341"/>
              <a:gd name="connsiteY18" fmla="*/ 0 h 726141"/>
              <a:gd name="connsiteX19" fmla="*/ 1176618 w 1183341"/>
              <a:gd name="connsiteY19" fmla="*/ 67235 h 726141"/>
              <a:gd name="connsiteX20" fmla="*/ 1183341 w 1183341"/>
              <a:gd name="connsiteY20" fmla="*/ 147917 h 726141"/>
              <a:gd name="connsiteX21" fmla="*/ 1183341 w 1183341"/>
              <a:gd name="connsiteY21" fmla="*/ 289112 h 72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3341" h="726141">
                <a:moveTo>
                  <a:pt x="0" y="726141"/>
                </a:moveTo>
                <a:lnTo>
                  <a:pt x="53788" y="726141"/>
                </a:lnTo>
                <a:lnTo>
                  <a:pt x="114300" y="712694"/>
                </a:lnTo>
                <a:lnTo>
                  <a:pt x="174812" y="685800"/>
                </a:lnTo>
                <a:lnTo>
                  <a:pt x="215153" y="679076"/>
                </a:lnTo>
                <a:lnTo>
                  <a:pt x="282388" y="638735"/>
                </a:lnTo>
                <a:lnTo>
                  <a:pt x="322729" y="605117"/>
                </a:lnTo>
                <a:lnTo>
                  <a:pt x="376518" y="564776"/>
                </a:lnTo>
                <a:lnTo>
                  <a:pt x="430306" y="537882"/>
                </a:lnTo>
                <a:lnTo>
                  <a:pt x="470647" y="477370"/>
                </a:lnTo>
                <a:lnTo>
                  <a:pt x="524435" y="430306"/>
                </a:lnTo>
                <a:lnTo>
                  <a:pt x="578224" y="363070"/>
                </a:lnTo>
                <a:lnTo>
                  <a:pt x="638735" y="289112"/>
                </a:lnTo>
                <a:lnTo>
                  <a:pt x="652182" y="228600"/>
                </a:lnTo>
                <a:lnTo>
                  <a:pt x="712694" y="134470"/>
                </a:lnTo>
                <a:lnTo>
                  <a:pt x="766482" y="60512"/>
                </a:lnTo>
                <a:lnTo>
                  <a:pt x="853888" y="6723"/>
                </a:lnTo>
                <a:lnTo>
                  <a:pt x="968188" y="0"/>
                </a:lnTo>
                <a:lnTo>
                  <a:pt x="1089212" y="0"/>
                </a:lnTo>
                <a:lnTo>
                  <a:pt x="1176618" y="67235"/>
                </a:lnTo>
                <a:lnTo>
                  <a:pt x="1183341" y="147917"/>
                </a:lnTo>
                <a:lnTo>
                  <a:pt x="1183341" y="28911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BF5B459-508D-4A60-B0F2-0D5CE52C5524}"/>
              </a:ext>
            </a:extLst>
          </p:cNvPr>
          <p:cNvSpPr/>
          <p:nvPr/>
        </p:nvSpPr>
        <p:spPr>
          <a:xfrm>
            <a:off x="1809888" y="3184861"/>
            <a:ext cx="1035423" cy="1069041"/>
          </a:xfrm>
          <a:custGeom>
            <a:avLst/>
            <a:gdLst>
              <a:gd name="connsiteX0" fmla="*/ 403412 w 1035423"/>
              <a:gd name="connsiteY0" fmla="*/ 0 h 1069041"/>
              <a:gd name="connsiteX1" fmla="*/ 396688 w 1035423"/>
              <a:gd name="connsiteY1" fmla="*/ 80682 h 1069041"/>
              <a:gd name="connsiteX2" fmla="*/ 450476 w 1035423"/>
              <a:gd name="connsiteY2" fmla="*/ 168088 h 1069041"/>
              <a:gd name="connsiteX3" fmla="*/ 517712 w 1035423"/>
              <a:gd name="connsiteY3" fmla="*/ 181535 h 1069041"/>
              <a:gd name="connsiteX4" fmla="*/ 726141 w 1035423"/>
              <a:gd name="connsiteY4" fmla="*/ 221876 h 1069041"/>
              <a:gd name="connsiteX5" fmla="*/ 840441 w 1035423"/>
              <a:gd name="connsiteY5" fmla="*/ 282388 h 1069041"/>
              <a:gd name="connsiteX6" fmla="*/ 941294 w 1035423"/>
              <a:gd name="connsiteY6" fmla="*/ 356347 h 1069041"/>
              <a:gd name="connsiteX7" fmla="*/ 981635 w 1035423"/>
              <a:gd name="connsiteY7" fmla="*/ 416859 h 1069041"/>
              <a:gd name="connsiteX8" fmla="*/ 1008529 w 1035423"/>
              <a:gd name="connsiteY8" fmla="*/ 517712 h 1069041"/>
              <a:gd name="connsiteX9" fmla="*/ 1035423 w 1035423"/>
              <a:gd name="connsiteY9" fmla="*/ 571500 h 1069041"/>
              <a:gd name="connsiteX10" fmla="*/ 1035423 w 1035423"/>
              <a:gd name="connsiteY10" fmla="*/ 732865 h 1069041"/>
              <a:gd name="connsiteX11" fmla="*/ 1001806 w 1035423"/>
              <a:gd name="connsiteY11" fmla="*/ 833718 h 1069041"/>
              <a:gd name="connsiteX12" fmla="*/ 948018 w 1035423"/>
              <a:gd name="connsiteY12" fmla="*/ 894229 h 1069041"/>
              <a:gd name="connsiteX13" fmla="*/ 793376 w 1035423"/>
              <a:gd name="connsiteY13" fmla="*/ 921124 h 1069041"/>
              <a:gd name="connsiteX14" fmla="*/ 645459 w 1035423"/>
              <a:gd name="connsiteY14" fmla="*/ 927847 h 1069041"/>
              <a:gd name="connsiteX15" fmla="*/ 423582 w 1035423"/>
              <a:gd name="connsiteY15" fmla="*/ 900953 h 1069041"/>
              <a:gd name="connsiteX16" fmla="*/ 255494 w 1035423"/>
              <a:gd name="connsiteY16" fmla="*/ 900953 h 1069041"/>
              <a:gd name="connsiteX17" fmla="*/ 114300 w 1035423"/>
              <a:gd name="connsiteY17" fmla="*/ 988359 h 1069041"/>
              <a:gd name="connsiteX18" fmla="*/ 47065 w 1035423"/>
              <a:gd name="connsiteY18" fmla="*/ 1042147 h 1069041"/>
              <a:gd name="connsiteX19" fmla="*/ 0 w 1035423"/>
              <a:gd name="connsiteY19" fmla="*/ 1069041 h 1069041"/>
              <a:gd name="connsiteX20" fmla="*/ 0 w 1035423"/>
              <a:gd name="connsiteY20" fmla="*/ 1069041 h 10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423" h="1069041">
                <a:moveTo>
                  <a:pt x="403412" y="0"/>
                </a:moveTo>
                <a:lnTo>
                  <a:pt x="396688" y="80682"/>
                </a:lnTo>
                <a:lnTo>
                  <a:pt x="450476" y="168088"/>
                </a:lnTo>
                <a:lnTo>
                  <a:pt x="517712" y="181535"/>
                </a:lnTo>
                <a:lnTo>
                  <a:pt x="726141" y="221876"/>
                </a:lnTo>
                <a:lnTo>
                  <a:pt x="840441" y="282388"/>
                </a:lnTo>
                <a:lnTo>
                  <a:pt x="941294" y="356347"/>
                </a:lnTo>
                <a:lnTo>
                  <a:pt x="981635" y="416859"/>
                </a:lnTo>
                <a:lnTo>
                  <a:pt x="1008529" y="517712"/>
                </a:lnTo>
                <a:lnTo>
                  <a:pt x="1035423" y="571500"/>
                </a:lnTo>
                <a:lnTo>
                  <a:pt x="1035423" y="732865"/>
                </a:lnTo>
                <a:lnTo>
                  <a:pt x="1001806" y="833718"/>
                </a:lnTo>
                <a:lnTo>
                  <a:pt x="948018" y="894229"/>
                </a:lnTo>
                <a:lnTo>
                  <a:pt x="793376" y="921124"/>
                </a:lnTo>
                <a:lnTo>
                  <a:pt x="645459" y="927847"/>
                </a:lnTo>
                <a:lnTo>
                  <a:pt x="423582" y="900953"/>
                </a:lnTo>
                <a:lnTo>
                  <a:pt x="255494" y="900953"/>
                </a:lnTo>
                <a:lnTo>
                  <a:pt x="114300" y="988359"/>
                </a:lnTo>
                <a:lnTo>
                  <a:pt x="47065" y="1042147"/>
                </a:lnTo>
                <a:lnTo>
                  <a:pt x="0" y="1069041"/>
                </a:lnTo>
                <a:lnTo>
                  <a:pt x="0" y="106904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altLang="ko" dirty="0" smtClean="0">
                    <a:solidFill>
                      <a:schemeClr val="bg2"/>
                    </a:solidFill>
                  </a:rPr>
                  <a:t>Markov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596900" lvl="1" indent="0">
                  <a:buNone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" dirty="0">
                    <a:solidFill>
                      <a:schemeClr val="bg2"/>
                    </a:solidFill>
                  </a:rPr>
                  <a:t>Energy Based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sSub>
                        <m:sSubPr>
                          <m:ctrlP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56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Exciting kernel </a:t>
                </a:r>
                <a:r>
                  <a:rPr lang="en-US" altLang="ko-KR" dirty="0"/>
                  <a:t>is fitted </a:t>
                </a:r>
                <a:r>
                  <a:rPr lang="en-US" altLang="ko-KR" dirty="0" smtClean="0"/>
                  <a:t>to </a:t>
                </a:r>
                <a:r>
                  <a:rPr lang="en-US" altLang="ko-KR" dirty="0"/>
                  <a:t>the empirical data by the </a:t>
                </a:r>
                <a:r>
                  <a:rPr lang="en-US" altLang="ko-KR" dirty="0" smtClean="0"/>
                  <a:t>function where is the </a:t>
                </a:r>
                <a:r>
                  <a:rPr lang="en-US" altLang="ko-KR" dirty="0"/>
                  <a:t>heavily tailed in a variety of social networks (</a:t>
                </a:r>
                <a:r>
                  <a:rPr lang="en-US" altLang="ko-KR" dirty="0" smtClean="0"/>
                  <a:t>Crane, et al. </a:t>
                </a:r>
                <a:r>
                  <a:rPr lang="en-US" altLang="ko-KR" dirty="0"/>
                  <a:t>2008, </a:t>
                </a:r>
                <a:r>
                  <a:rPr lang="en-US" altLang="ko-KR" dirty="0" smtClean="0"/>
                  <a:t>Masuda, et al. 2013)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2" y="3903770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  <a:blipFill>
                <a:blip r:embed="rId6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We are going to estimate the exciting kernel from the dataset.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11707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8" y="1790933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=6.49×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  <a:blipFill>
                <a:blip r:embed="rId4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31519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Now, let’s estimate the kernel !</a:t>
            </a:r>
          </a:p>
        </p:txBody>
      </p:sp>
    </p:spTree>
    <p:extLst>
      <p:ext uri="{BB962C8B-B14F-4D97-AF65-F5344CB8AC3E}">
        <p14:creationId xmlns:p14="http://schemas.microsoft.com/office/powerpoint/2010/main" val="25675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 </a:t>
            </a:r>
            <a:r>
              <a:rPr lang="en-US" altLang="ko" dirty="0"/>
              <a:t>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Image </a:t>
            </a:r>
            <a:r>
              <a:rPr lang="en-US" altLang="ko" dirty="0" err="1">
                <a:solidFill>
                  <a:schemeClr val="bg2"/>
                </a:solidFill>
              </a:rPr>
              <a:t>Denoising</a:t>
            </a:r>
            <a:r>
              <a:rPr lang="en-US" altLang="ko" dirty="0">
                <a:solidFill>
                  <a:schemeClr val="bg2"/>
                </a:solidFill>
              </a:rPr>
              <a:t> using </a:t>
            </a:r>
            <a:r>
              <a:rPr lang="en-US" altLang="ko" dirty="0" err="1">
                <a:solidFill>
                  <a:schemeClr val="bg2"/>
                </a:solidFill>
              </a:rPr>
              <a:t>Ising</a:t>
            </a:r>
            <a:r>
              <a:rPr lang="en-US" altLang="ko" dirty="0">
                <a:solidFill>
                  <a:schemeClr val="bg2"/>
                </a:solidFill>
              </a:rPr>
              <a:t> Model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B6799-339B-4477-A19C-64C9ED3A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03" y="1965366"/>
            <a:ext cx="1971675" cy="1685925"/>
          </a:xfrm>
          <a:prstGeom prst="rect">
            <a:avLst/>
          </a:prstGeom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664D1E-AEC3-4111-B102-732DC3E78737}"/>
              </a:ext>
            </a:extLst>
          </p:cNvPr>
          <p:cNvSpPr txBox="1">
            <a:spLocks/>
          </p:cNvSpPr>
          <p:nvPr/>
        </p:nvSpPr>
        <p:spPr>
          <a:xfrm>
            <a:off x="1601052" y="3773570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Noisy Image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18057F-DA4A-49EB-9888-D732B953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80" y="1965366"/>
            <a:ext cx="1924050" cy="1657350"/>
          </a:xfrm>
          <a:prstGeom prst="rect">
            <a:avLst/>
          </a:prstGeom>
        </p:spPr>
      </p:pic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127AD73B-687F-4B69-BC42-2A544994C576}"/>
              </a:ext>
            </a:extLst>
          </p:cNvPr>
          <p:cNvSpPr txBox="1">
            <a:spLocks/>
          </p:cNvSpPr>
          <p:nvPr/>
        </p:nvSpPr>
        <p:spPr>
          <a:xfrm>
            <a:off x="5526180" y="3773569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Clean Image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7787FBF-E321-4541-AEB2-45EF0220D9D8}"/>
              </a:ext>
            </a:extLst>
          </p:cNvPr>
          <p:cNvSpPr/>
          <p:nvPr/>
        </p:nvSpPr>
        <p:spPr>
          <a:xfrm>
            <a:off x="3913094" y="2460812"/>
            <a:ext cx="1143000" cy="578223"/>
          </a:xfrm>
          <a:prstGeom prst="rightArrow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92A29284-2DA3-4D13-91FA-046D5DA1D228}"/>
              </a:ext>
            </a:extLst>
          </p:cNvPr>
          <p:cNvSpPr txBox="1">
            <a:spLocks/>
          </p:cNvSpPr>
          <p:nvPr/>
        </p:nvSpPr>
        <p:spPr>
          <a:xfrm>
            <a:off x="3494236" y="2064812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rgbClr val="4285F4"/>
                </a:solidFill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3811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3451</Words>
  <Application>Microsoft Office PowerPoint</Application>
  <PresentationFormat>화면 슬라이드 쇼(16:9)</PresentationFormat>
  <Paragraphs>784</Paragraphs>
  <Slides>71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MathJax_Main</vt:lpstr>
      <vt:lpstr>Calibri</vt:lpstr>
      <vt:lpstr>Wingdings</vt:lpstr>
      <vt:lpstr>Arial</vt:lpstr>
      <vt:lpstr>Roboto</vt:lpstr>
      <vt:lpstr>Times New Roman</vt:lpstr>
      <vt:lpstr>Cambria Math</vt:lpstr>
      <vt:lpstr>Consolas</vt:lpstr>
      <vt:lpstr>Helvetica Neue</vt:lpstr>
      <vt:lpstr>맑은 고딕</vt:lpstr>
      <vt:lpstr>Malgun Gothic Semilight</vt:lpstr>
      <vt:lpstr>Material</vt:lpstr>
      <vt:lpstr>AI Expert 프로그램 실습</vt:lpstr>
      <vt:lpstr>Overview</vt:lpstr>
      <vt:lpstr>Environments</vt:lpstr>
      <vt:lpstr>Part 0. Environment Setting</vt:lpstr>
      <vt:lpstr>Part 0. Environment Setting</vt:lpstr>
      <vt:lpstr>Part 0. Environment Setting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Reference</vt:lpstr>
      <vt:lpstr>Part 2. Gaussian Process </vt:lpstr>
      <vt:lpstr>Part 2. Gaussian Process </vt:lpstr>
      <vt:lpstr>Part 2. Gaussian Process </vt:lpstr>
      <vt:lpstr>Part 2. Gaussian Process </vt:lpstr>
      <vt:lpstr>Part 2. Gaussian Process 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25</cp:revision>
  <dcterms:modified xsi:type="dcterms:W3CDTF">2019-07-10T05:35:46Z</dcterms:modified>
</cp:coreProperties>
</file>